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6" r:id="rId2"/>
    <p:sldMasterId id="2147483674" r:id="rId3"/>
  </p:sldMasterIdLst>
  <p:notesMasterIdLst>
    <p:notesMasterId r:id="rId59"/>
  </p:notesMasterIdLst>
  <p:handoutMasterIdLst>
    <p:handoutMasterId r:id="rId60"/>
  </p:handoutMasterIdLst>
  <p:sldIdLst>
    <p:sldId id="435" r:id="rId4"/>
    <p:sldId id="436" r:id="rId5"/>
    <p:sldId id="357" r:id="rId6"/>
    <p:sldId id="378" r:id="rId7"/>
    <p:sldId id="379" r:id="rId8"/>
    <p:sldId id="412" r:id="rId9"/>
    <p:sldId id="413" r:id="rId10"/>
    <p:sldId id="414" r:id="rId11"/>
    <p:sldId id="416" r:id="rId12"/>
    <p:sldId id="291" r:id="rId13"/>
    <p:sldId id="426" r:id="rId14"/>
    <p:sldId id="427" r:id="rId15"/>
    <p:sldId id="428" r:id="rId16"/>
    <p:sldId id="386" r:id="rId17"/>
    <p:sldId id="429" r:id="rId18"/>
    <p:sldId id="383" r:id="rId19"/>
    <p:sldId id="387" r:id="rId20"/>
    <p:sldId id="384" r:id="rId21"/>
    <p:sldId id="431" r:id="rId22"/>
    <p:sldId id="389" r:id="rId23"/>
    <p:sldId id="392" r:id="rId24"/>
    <p:sldId id="393" r:id="rId25"/>
    <p:sldId id="394" r:id="rId26"/>
    <p:sldId id="395" r:id="rId27"/>
    <p:sldId id="396" r:id="rId28"/>
    <p:sldId id="447" r:id="rId29"/>
    <p:sldId id="448" r:id="rId30"/>
    <p:sldId id="397" r:id="rId31"/>
    <p:sldId id="390" r:id="rId32"/>
    <p:sldId id="391" r:id="rId33"/>
    <p:sldId id="446" r:id="rId34"/>
    <p:sldId id="398" r:id="rId35"/>
    <p:sldId id="399" r:id="rId36"/>
    <p:sldId id="434" r:id="rId37"/>
    <p:sldId id="400" r:id="rId38"/>
    <p:sldId id="401" r:id="rId39"/>
    <p:sldId id="433" r:id="rId40"/>
    <p:sldId id="402" r:id="rId41"/>
    <p:sldId id="403" r:id="rId42"/>
    <p:sldId id="267" r:id="rId43"/>
    <p:sldId id="404" r:id="rId44"/>
    <p:sldId id="388" r:id="rId45"/>
    <p:sldId id="407" r:id="rId46"/>
    <p:sldId id="408" r:id="rId47"/>
    <p:sldId id="406" r:id="rId48"/>
    <p:sldId id="409" r:id="rId49"/>
    <p:sldId id="410" r:id="rId50"/>
    <p:sldId id="438" r:id="rId51"/>
    <p:sldId id="439" r:id="rId52"/>
    <p:sldId id="441" r:id="rId53"/>
    <p:sldId id="442" r:id="rId54"/>
    <p:sldId id="443" r:id="rId55"/>
    <p:sldId id="444" r:id="rId56"/>
    <p:sldId id="445" r:id="rId57"/>
    <p:sldId id="432"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8BA"/>
    <a:srgbClr val="65BA66"/>
    <a:srgbClr val="4283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7703" autoAdjust="0"/>
  </p:normalViewPr>
  <p:slideViewPr>
    <p:cSldViewPr snapToGrid="0" snapToObjects="1">
      <p:cViewPr>
        <p:scale>
          <a:sx n="100" d="100"/>
          <a:sy n="100" d="100"/>
        </p:scale>
        <p:origin x="142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9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notesMaster" Target="notesMasters/notes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484819C-3B4D-C542-B154-864BAABCBB66}" type="datetimeFigureOut">
              <a:rPr lang="en-US" smtClean="0"/>
              <a:t>2/15/17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E9E5F6-1E28-4A4E-B4BE-C9900CC08882}" type="slidenum">
              <a:rPr lang="en-US" smtClean="0"/>
              <a:t>‹#›</a:t>
            </a:fld>
            <a:endParaRPr lang="en-US"/>
          </a:p>
        </p:txBody>
      </p:sp>
    </p:spTree>
    <p:extLst>
      <p:ext uri="{BB962C8B-B14F-4D97-AF65-F5344CB8AC3E}">
        <p14:creationId xmlns:p14="http://schemas.microsoft.com/office/powerpoint/2010/main" val="35554006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87D837-F5E9-CA43-AA88-B2D329C91DBA}" type="datetimeFigureOut">
              <a:rPr lang="en-US" smtClean="0"/>
              <a:t>2/15/17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600BB0-53EE-7C43-8C9A-32B1EC337EA5}" type="slidenum">
              <a:rPr lang="en-US" smtClean="0"/>
              <a:t>‹#›</a:t>
            </a:fld>
            <a:endParaRPr lang="en-US"/>
          </a:p>
        </p:txBody>
      </p:sp>
    </p:spTree>
    <p:extLst>
      <p:ext uri="{BB962C8B-B14F-4D97-AF65-F5344CB8AC3E}">
        <p14:creationId xmlns:p14="http://schemas.microsoft.com/office/powerpoint/2010/main" val="254704561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1032255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information about </a:t>
            </a:r>
            <a:r>
              <a:rPr lang="en-US" dirty="0" err="1" smtClean="0"/>
              <a:t>hadoop</a:t>
            </a:r>
            <a:r>
              <a:rPr lang="en-US" dirty="0" smtClean="0"/>
              <a:t> and spark</a:t>
            </a:r>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1555090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information about </a:t>
            </a:r>
            <a:r>
              <a:rPr lang="en-US" dirty="0" err="1" smtClean="0"/>
              <a:t>hadoop</a:t>
            </a:r>
            <a:r>
              <a:rPr lang="en-US" dirty="0" smtClean="0"/>
              <a:t> and spark</a:t>
            </a:r>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1555090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communicator is MPI_COMM_WORLD, then it represents the number of MPI tasks available to your application. </a:t>
            </a:r>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30</a:t>
            </a:fld>
            <a:endParaRPr lang="en-US"/>
          </a:p>
        </p:txBody>
      </p:sp>
    </p:spTree>
    <p:extLst>
      <p:ext uri="{BB962C8B-B14F-4D97-AF65-F5344CB8AC3E}">
        <p14:creationId xmlns:p14="http://schemas.microsoft.com/office/powerpoint/2010/main" val="99419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communicator is MPI_COMM_WORLD, then it represents the number of MPI tasks available to your application. </a:t>
            </a:r>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31</a:t>
            </a:fld>
            <a:endParaRPr lang="en-US"/>
          </a:p>
        </p:txBody>
      </p:sp>
    </p:spTree>
    <p:extLst>
      <p:ext uri="{BB962C8B-B14F-4D97-AF65-F5344CB8AC3E}">
        <p14:creationId xmlns:p14="http://schemas.microsoft.com/office/powerpoint/2010/main" val="99419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communicator is MPI_COMM_WORLD, then it represents the number of MPI tasks available to your application. </a:t>
            </a:r>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32</a:t>
            </a:fld>
            <a:endParaRPr lang="en-US"/>
          </a:p>
        </p:txBody>
      </p:sp>
    </p:spTree>
    <p:extLst>
      <p:ext uri="{BB962C8B-B14F-4D97-AF65-F5344CB8AC3E}">
        <p14:creationId xmlns:p14="http://schemas.microsoft.com/office/powerpoint/2010/main" val="99419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communicator is MPI_COMM_WORLD, then it represents the number of MPI tasks available to your application. </a:t>
            </a:r>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33</a:t>
            </a:fld>
            <a:endParaRPr lang="en-US"/>
          </a:p>
        </p:txBody>
      </p:sp>
    </p:spTree>
    <p:extLst>
      <p:ext uri="{BB962C8B-B14F-4D97-AF65-F5344CB8AC3E}">
        <p14:creationId xmlns:p14="http://schemas.microsoft.com/office/powerpoint/2010/main" val="994191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communicator is MPI_COMM_WORLD, then it represents the number of MPI tasks available to your application. </a:t>
            </a:r>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34</a:t>
            </a:fld>
            <a:endParaRPr lang="en-US"/>
          </a:p>
        </p:txBody>
      </p:sp>
    </p:spTree>
    <p:extLst>
      <p:ext uri="{BB962C8B-B14F-4D97-AF65-F5344CB8AC3E}">
        <p14:creationId xmlns:p14="http://schemas.microsoft.com/office/powerpoint/2010/main" val="99419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communicator is MPI_COMM_WORLD, then it represents the number of MPI tasks available to your application. </a:t>
            </a:r>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35</a:t>
            </a:fld>
            <a:endParaRPr lang="en-US"/>
          </a:p>
        </p:txBody>
      </p:sp>
    </p:spTree>
    <p:extLst>
      <p:ext uri="{BB962C8B-B14F-4D97-AF65-F5344CB8AC3E}">
        <p14:creationId xmlns:p14="http://schemas.microsoft.com/office/powerpoint/2010/main" val="994191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communicator is MPI_COMM_WORLD, then it represents the number of MPI tasks available to your application. </a:t>
            </a:r>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36</a:t>
            </a:fld>
            <a:endParaRPr lang="en-US"/>
          </a:p>
        </p:txBody>
      </p:sp>
    </p:spTree>
    <p:extLst>
      <p:ext uri="{BB962C8B-B14F-4D97-AF65-F5344CB8AC3E}">
        <p14:creationId xmlns:p14="http://schemas.microsoft.com/office/powerpoint/2010/main" val="99419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communicator is MPI_COMM_WORLD, then it represents the number of MPI tasks available to your application. </a:t>
            </a:r>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38</a:t>
            </a:fld>
            <a:endParaRPr lang="en-US"/>
          </a:p>
        </p:txBody>
      </p:sp>
    </p:spTree>
    <p:extLst>
      <p:ext uri="{BB962C8B-B14F-4D97-AF65-F5344CB8AC3E}">
        <p14:creationId xmlns:p14="http://schemas.microsoft.com/office/powerpoint/2010/main" val="99419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1032255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communicator is MPI_COMM_WORLD, then it represents the number of MPI tasks available to your application. </a:t>
            </a:r>
          </a:p>
          <a:p>
            <a:endParaRPr lang="en-US" dirty="0"/>
          </a:p>
        </p:txBody>
      </p:sp>
      <p:sp>
        <p:nvSpPr>
          <p:cNvPr id="4" name="Slide Number Placeholder 3"/>
          <p:cNvSpPr>
            <a:spLocks noGrp="1"/>
          </p:cNvSpPr>
          <p:nvPr>
            <p:ph type="sldNum" sz="quarter" idx="10"/>
          </p:nvPr>
        </p:nvSpPr>
        <p:spPr/>
        <p:txBody>
          <a:bodyPr/>
          <a:lstStyle/>
          <a:p>
            <a:fld id="{FE600BB0-53EE-7C43-8C9A-32B1EC337EA5}" type="slidenum">
              <a:rPr lang="en-US" smtClean="0"/>
              <a:t>39</a:t>
            </a:fld>
            <a:endParaRPr lang="en-US"/>
          </a:p>
        </p:txBody>
      </p:sp>
    </p:spTree>
    <p:extLst>
      <p:ext uri="{BB962C8B-B14F-4D97-AF65-F5344CB8AC3E}">
        <p14:creationId xmlns:p14="http://schemas.microsoft.com/office/powerpoint/2010/main" val="994191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42</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43</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44</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45</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49</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600BB0-53EE-7C43-8C9A-32B1EC337EA5}" type="slidenum">
              <a:rPr lang="en-US" smtClean="0"/>
              <a:t>3</a:t>
            </a:fld>
            <a:endParaRPr lang="en-US"/>
          </a:p>
        </p:txBody>
      </p:sp>
    </p:spTree>
    <p:extLst>
      <p:ext uri="{BB962C8B-B14F-4D97-AF65-F5344CB8AC3E}">
        <p14:creationId xmlns:p14="http://schemas.microsoft.com/office/powerpoint/2010/main" val="2219874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52</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53</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54</a:t>
            </a:fld>
            <a:endParaRPr lang="en-US">
              <a:solidFill>
                <a:prstClr val="black"/>
              </a:solidFill>
              <a:latin typeface="Calibri"/>
            </a:endParaRPr>
          </a:p>
        </p:txBody>
      </p:sp>
    </p:spTree>
    <p:extLst>
      <p:ext uri="{BB962C8B-B14F-4D97-AF65-F5344CB8AC3E}">
        <p14:creationId xmlns:p14="http://schemas.microsoft.com/office/powerpoint/2010/main" val="1650243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t>
            </a:r>
            <a:r>
              <a:rPr lang="en-US" smtClean="0"/>
              <a:t>free lunch. </a:t>
            </a:r>
          </a:p>
          <a:p>
            <a:r>
              <a:rPr lang="en-US" dirty="0" smtClean="0"/>
              <a:t>Add nodes</a:t>
            </a:r>
            <a:r>
              <a:rPr lang="en-US" baseline="0" dirty="0" smtClean="0"/>
              <a:t> does not mean your job will run faster and get more memory. </a:t>
            </a:r>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2510225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a:t>
            </a:r>
            <a:r>
              <a:rPr lang="en-US" smtClean="0"/>
              <a:t>free lunch. </a:t>
            </a:r>
          </a:p>
          <a:p>
            <a:r>
              <a:rPr lang="en-US" dirty="0" smtClean="0"/>
              <a:t>Add nodes</a:t>
            </a:r>
            <a:r>
              <a:rPr lang="en-US" baseline="0" dirty="0" smtClean="0"/>
              <a:t> does not mean your job will run faster and get more memory. </a:t>
            </a:r>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2510225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information about </a:t>
            </a:r>
            <a:r>
              <a:rPr lang="en-US" dirty="0" err="1" smtClean="0"/>
              <a:t>hadoop</a:t>
            </a:r>
            <a:r>
              <a:rPr lang="en-US" dirty="0" smtClean="0"/>
              <a:t> and spark</a:t>
            </a:r>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55509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information about </a:t>
            </a:r>
            <a:r>
              <a:rPr lang="en-US" dirty="0" err="1" smtClean="0"/>
              <a:t>hadoop</a:t>
            </a:r>
            <a:r>
              <a:rPr lang="en-US" dirty="0" smtClean="0"/>
              <a:t> and spark</a:t>
            </a:r>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1555090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information about </a:t>
            </a:r>
            <a:r>
              <a:rPr lang="en-US" dirty="0" err="1" smtClean="0"/>
              <a:t>hadoop</a:t>
            </a:r>
            <a:r>
              <a:rPr lang="en-US" dirty="0" smtClean="0"/>
              <a:t> and spark</a:t>
            </a:r>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8</a:t>
            </a:fld>
            <a:endParaRPr lang="en-US">
              <a:solidFill>
                <a:prstClr val="black"/>
              </a:solidFill>
              <a:latin typeface="Calibri"/>
            </a:endParaRPr>
          </a:p>
        </p:txBody>
      </p:sp>
    </p:spTree>
    <p:extLst>
      <p:ext uri="{BB962C8B-B14F-4D97-AF65-F5344CB8AC3E}">
        <p14:creationId xmlns:p14="http://schemas.microsoft.com/office/powerpoint/2010/main" val="155509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information about </a:t>
            </a:r>
            <a:r>
              <a:rPr lang="en-US" dirty="0" err="1" smtClean="0"/>
              <a:t>hadoop</a:t>
            </a:r>
            <a:r>
              <a:rPr lang="en-US" dirty="0" smtClean="0"/>
              <a:t> and spark</a:t>
            </a:r>
            <a:endParaRPr lang="en-US" dirty="0"/>
          </a:p>
        </p:txBody>
      </p:sp>
      <p:sp>
        <p:nvSpPr>
          <p:cNvPr id="4" name="Slide Number Placeholder 3"/>
          <p:cNvSpPr>
            <a:spLocks noGrp="1"/>
          </p:cNvSpPr>
          <p:nvPr>
            <p:ph type="sldNum" sz="quarter" idx="10"/>
          </p:nvPr>
        </p:nvSpPr>
        <p:spPr/>
        <p:txBody>
          <a:bodyPr/>
          <a:lstStyle/>
          <a:p>
            <a:fld id="{A9F74211-BBEA-2840-8396-0DD8A526BE12}"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555090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Tree>
    <p:extLst>
      <p:ext uri="{BB962C8B-B14F-4D97-AF65-F5344CB8AC3E}">
        <p14:creationId xmlns:p14="http://schemas.microsoft.com/office/powerpoint/2010/main" val="1724419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Tree>
    <p:extLst>
      <p:ext uri="{BB962C8B-B14F-4D97-AF65-F5344CB8AC3E}">
        <p14:creationId xmlns:p14="http://schemas.microsoft.com/office/powerpoint/2010/main" val="302935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Text Placeholder 6"/>
          <p:cNvSpPr>
            <a:spLocks noGrp="1"/>
          </p:cNvSpPr>
          <p:nvPr>
            <p:ph type="body" idx="12"/>
          </p:nvPr>
        </p:nvSpPr>
        <p:spPr>
          <a:xfrm>
            <a:off x="457200" y="1608139"/>
            <a:ext cx="8235949" cy="4326469"/>
          </a:xfrm>
        </p:spPr>
        <p:txBody>
          <a:bodyPr/>
          <a:lstStyle>
            <a:lvl1pPr>
              <a:defRPr sz="2000">
                <a:latin typeface="Arial"/>
                <a:cs typeface="Arial"/>
              </a:defRPr>
            </a:lvl1pPr>
            <a:lvl2pPr>
              <a:defRPr sz="2000">
                <a:latin typeface="Arial"/>
                <a:cs typeface="Arial"/>
              </a:defRPr>
            </a:lvl2pPr>
            <a:lvl3pPr>
              <a:defRPr sz="2000">
                <a:latin typeface="Arial"/>
                <a:cs typeface="Arial"/>
              </a:defRPr>
            </a:lvl3pPr>
            <a:lvl4pPr marL="1600200" indent="-228600">
              <a:buFont typeface="Courier New" panose="02070309020205020404" pitchFamily="49" charset="0"/>
              <a:buChar char="o"/>
              <a:defRPr sz="1800">
                <a:latin typeface="Arial"/>
                <a:cs typeface="Arial"/>
              </a:defRPr>
            </a:lvl4pPr>
            <a:lvl5pPr>
              <a:defRPr sz="16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Tree>
    <p:extLst>
      <p:ext uri="{BB962C8B-B14F-4D97-AF65-F5344CB8AC3E}">
        <p14:creationId xmlns:p14="http://schemas.microsoft.com/office/powerpoint/2010/main" val="2418518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2_Text Only">
    <p:spTree>
      <p:nvGrpSpPr>
        <p:cNvPr id="1" name=""/>
        <p:cNvGrpSpPr/>
        <p:nvPr/>
      </p:nvGrpSpPr>
      <p:grpSpPr>
        <a:xfrm>
          <a:off x="0" y="0"/>
          <a:ext cx="0" cy="0"/>
          <a:chOff x="0" y="0"/>
          <a:chExt cx="0" cy="0"/>
        </a:xfrm>
      </p:grpSpPr>
      <p:sp>
        <p:nvSpPr>
          <p:cNvPr id="11" name="Text Box 14"/>
          <p:cNvSpPr txBox="1">
            <a:spLocks noChangeArrowheads="1"/>
          </p:cNvSpPr>
          <p:nvPr userDrawn="1"/>
        </p:nvSpPr>
        <p:spPr bwMode="auto">
          <a:xfrm>
            <a:off x="4359275" y="209550"/>
            <a:ext cx="3030538" cy="366713"/>
          </a:xfrm>
          <a:prstGeom prst="rect">
            <a:avLst/>
          </a:prstGeom>
          <a:noFill/>
          <a:ln w="9525">
            <a:noFill/>
            <a:miter lim="800000"/>
            <a:headEnd/>
            <a:tailEnd/>
          </a:ln>
          <a:effectLst/>
        </p:spPr>
        <p:txBody>
          <a:bodyPr>
            <a:spAutoFit/>
          </a:bodyPr>
          <a:lstStyle/>
          <a:p>
            <a:pPr defTabSz="914400">
              <a:defRPr/>
            </a:pPr>
            <a:endParaRPr lang="en-US" b="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idx="12"/>
          </p:nvPr>
        </p:nvSpPr>
        <p:spPr>
          <a:xfrm>
            <a:off x="457200" y="1608139"/>
            <a:ext cx="8235949" cy="4326469"/>
          </a:xfrm>
        </p:spPr>
        <p:txBody>
          <a:bodyPr/>
          <a:lstStyle>
            <a:lvl1pPr>
              <a:defRPr sz="2000">
                <a:latin typeface="Arial"/>
                <a:cs typeface="Arial"/>
              </a:defRPr>
            </a:lvl1pPr>
            <a:lvl2pPr>
              <a:defRPr sz="2000">
                <a:latin typeface="Arial"/>
                <a:cs typeface="Arial"/>
              </a:defRPr>
            </a:lvl2pPr>
            <a:lvl3pPr>
              <a:defRPr sz="2000">
                <a:latin typeface="Arial"/>
                <a:cs typeface="Arial"/>
              </a:defRPr>
            </a:lvl3pPr>
            <a:lvl4pPr marL="1600200" indent="-228600">
              <a:buFont typeface="Courier New" panose="02070309020205020404" pitchFamily="49" charset="0"/>
              <a:buChar char="o"/>
              <a:defRPr sz="1800">
                <a:latin typeface="Arial"/>
                <a:cs typeface="Arial"/>
              </a:defRPr>
            </a:lvl4pPr>
            <a:lvl5pPr>
              <a:defRPr sz="16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Tree>
    <p:extLst>
      <p:ext uri="{BB962C8B-B14F-4D97-AF65-F5344CB8AC3E}">
        <p14:creationId xmlns:p14="http://schemas.microsoft.com/office/powerpoint/2010/main" val="588034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idx="12"/>
          </p:nvPr>
        </p:nvSpPr>
        <p:spPr>
          <a:xfrm>
            <a:off x="457200" y="1608139"/>
            <a:ext cx="8235949" cy="4326469"/>
          </a:xfrm>
        </p:spPr>
        <p:txBody>
          <a:bodyPr/>
          <a:lstStyle>
            <a:lvl1pPr>
              <a:defRPr sz="2000">
                <a:latin typeface="Arial"/>
                <a:cs typeface="Arial"/>
              </a:defRPr>
            </a:lvl1pPr>
            <a:lvl2pPr>
              <a:defRPr sz="2000">
                <a:latin typeface="Arial"/>
                <a:cs typeface="Arial"/>
              </a:defRPr>
            </a:lvl2pPr>
            <a:lvl3pPr>
              <a:defRPr sz="2000">
                <a:latin typeface="Arial"/>
                <a:cs typeface="Arial"/>
              </a:defRPr>
            </a:lvl3pPr>
            <a:lvl4pPr marL="1600200" indent="-228600">
              <a:buFont typeface="Courier New" panose="02070309020205020404" pitchFamily="49" charset="0"/>
              <a:buChar char="o"/>
              <a:defRPr sz="1800">
                <a:latin typeface="Arial"/>
                <a:cs typeface="Arial"/>
              </a:defRPr>
            </a:lvl4pPr>
            <a:lvl5pPr>
              <a:defRPr sz="16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Tree>
    <p:extLst>
      <p:ext uri="{BB962C8B-B14F-4D97-AF65-F5344CB8AC3E}">
        <p14:creationId xmlns:p14="http://schemas.microsoft.com/office/powerpoint/2010/main" val="3894657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sp>
        <p:nvSpPr>
          <p:cNvPr id="7" name="Text Placeholder 6"/>
          <p:cNvSpPr>
            <a:spLocks noGrp="1"/>
          </p:cNvSpPr>
          <p:nvPr>
            <p:ph type="body" idx="12"/>
          </p:nvPr>
        </p:nvSpPr>
        <p:spPr>
          <a:xfrm>
            <a:off x="457200" y="1608139"/>
            <a:ext cx="8235949" cy="4326469"/>
          </a:xfrm>
        </p:spPr>
        <p:txBody>
          <a:bodyPr/>
          <a:lstStyle>
            <a:lvl1pPr>
              <a:defRPr sz="2000">
                <a:latin typeface="Arial"/>
                <a:cs typeface="Arial"/>
              </a:defRPr>
            </a:lvl1pPr>
            <a:lvl2pPr>
              <a:defRPr sz="2000">
                <a:latin typeface="Arial"/>
                <a:cs typeface="Arial"/>
              </a:defRPr>
            </a:lvl2pPr>
            <a:lvl3pPr>
              <a:defRPr sz="2000">
                <a:latin typeface="Arial"/>
                <a:cs typeface="Arial"/>
              </a:defRPr>
            </a:lvl3pPr>
            <a:lvl4pPr marL="1600200" indent="-228600">
              <a:buFont typeface="Courier New" panose="02070309020205020404" pitchFamily="49" charset="0"/>
              <a:buChar char="o"/>
              <a:defRPr sz="1800">
                <a:latin typeface="Arial"/>
                <a:cs typeface="Arial"/>
              </a:defRPr>
            </a:lvl4pPr>
            <a:lvl5pPr>
              <a:defRPr sz="16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Tree>
    <p:extLst>
      <p:ext uri="{BB962C8B-B14F-4D97-AF65-F5344CB8AC3E}">
        <p14:creationId xmlns:p14="http://schemas.microsoft.com/office/powerpoint/2010/main" val="49296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7" name="Text Placeholder 6"/>
          <p:cNvSpPr>
            <a:spLocks noGrp="1"/>
          </p:cNvSpPr>
          <p:nvPr>
            <p:ph type="body" idx="12"/>
          </p:nvPr>
        </p:nvSpPr>
        <p:spPr>
          <a:xfrm>
            <a:off x="457200" y="1608139"/>
            <a:ext cx="8235949" cy="432646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2935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7" name="Text Placeholder 6"/>
          <p:cNvSpPr>
            <a:spLocks noGrp="1"/>
          </p:cNvSpPr>
          <p:nvPr>
            <p:ph type="body" idx="12"/>
          </p:nvPr>
        </p:nvSpPr>
        <p:spPr>
          <a:xfrm>
            <a:off x="457200" y="1608139"/>
            <a:ext cx="8235949" cy="432646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42935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Tree>
    <p:extLst>
      <p:ext uri="{BB962C8B-B14F-4D97-AF65-F5344CB8AC3E}">
        <p14:creationId xmlns:p14="http://schemas.microsoft.com/office/powerpoint/2010/main" val="3029353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7" name="Text Placeholder 6"/>
          <p:cNvSpPr>
            <a:spLocks noGrp="1"/>
          </p:cNvSpPr>
          <p:nvPr>
            <p:ph type="body" idx="12"/>
          </p:nvPr>
        </p:nvSpPr>
        <p:spPr>
          <a:xfrm>
            <a:off x="457200" y="1608139"/>
            <a:ext cx="8235949" cy="4326469"/>
          </a:xfrm>
        </p:spPr>
        <p:txBody>
          <a:bodyPr/>
          <a:lstStyle>
            <a:lvl1pPr>
              <a:defRPr sz="2000">
                <a:latin typeface="Arial"/>
                <a:cs typeface="Arial"/>
              </a:defRPr>
            </a:lvl1pPr>
            <a:lvl2pPr>
              <a:defRPr sz="2000">
                <a:latin typeface="Arial"/>
                <a:cs typeface="Arial"/>
              </a:defRPr>
            </a:lvl2pPr>
            <a:lvl3pPr>
              <a:defRPr sz="2000">
                <a:latin typeface="Arial"/>
                <a:cs typeface="Arial"/>
              </a:defRPr>
            </a:lvl3pPr>
            <a:lvl4pPr marL="1600200" indent="-228600">
              <a:buFont typeface="Courier New" panose="02070309020205020404" pitchFamily="49" charset="0"/>
              <a:buChar char="o"/>
              <a:defRPr sz="1800">
                <a:latin typeface="Arial"/>
                <a:cs typeface="Arial"/>
              </a:defRPr>
            </a:lvl4pPr>
            <a:lvl5pPr>
              <a:defRPr sz="16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Tree>
    <p:extLst>
      <p:ext uri="{BB962C8B-B14F-4D97-AF65-F5344CB8AC3E}">
        <p14:creationId xmlns:p14="http://schemas.microsoft.com/office/powerpoint/2010/main" val="2418518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idx="12"/>
          </p:nvPr>
        </p:nvSpPr>
        <p:spPr>
          <a:xfrm>
            <a:off x="457200" y="1608139"/>
            <a:ext cx="8235949" cy="4326469"/>
          </a:xfrm>
        </p:spPr>
        <p:txBody>
          <a:bodyPr/>
          <a:lstStyle>
            <a:lvl1pPr>
              <a:defRPr sz="2000">
                <a:latin typeface="+mn-lt"/>
              </a:defRPr>
            </a:lvl1pPr>
            <a:lvl2pPr>
              <a:defRPr sz="2000">
                <a:latin typeface="+mn-lt"/>
              </a:defRPr>
            </a:lvl2pPr>
            <a:lvl3pPr>
              <a:defRPr sz="2000">
                <a:latin typeface="+mn-lt"/>
              </a:defRPr>
            </a:lvl3pPr>
            <a:lvl4pPr marL="1600200" indent="-228600">
              <a:buFont typeface="Courier New" panose="02070309020205020404" pitchFamily="49" charset="0"/>
              <a:buChar char="o"/>
              <a:defRPr sz="1800">
                <a:latin typeface="+mn-lt"/>
              </a:defRPr>
            </a:lvl4pPr>
            <a:lvl5pPr>
              <a:defRPr sz="1600">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Tree>
    <p:extLst>
      <p:ext uri="{BB962C8B-B14F-4D97-AF65-F5344CB8AC3E}">
        <p14:creationId xmlns:p14="http://schemas.microsoft.com/office/powerpoint/2010/main" val="204787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emf"/><Relationship Id="rId9" Type="http://schemas.openxmlformats.org/officeDocument/2006/relationships/image" Target="../media/image2.emf"/><Relationship Id="rId10"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theme" Target="../theme/theme2.xml"/><Relationship Id="rId5" Type="http://schemas.openxmlformats.org/officeDocument/2006/relationships/image" Target="../media/image1.emf"/><Relationship Id="rId6" Type="http://schemas.openxmlformats.org/officeDocument/2006/relationships/image" Target="../media/image2.emf"/><Relationship Id="rId7"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1.emf"/><Relationship Id="rId5" Type="http://schemas.openxmlformats.org/officeDocument/2006/relationships/image" Target="../media/image2.emf"/><Relationship Id="rId6" Type="http://schemas.openxmlformats.org/officeDocument/2006/relationships/image" Target="../media/image3.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t>‹#›</a:t>
            </a:fld>
            <a:endParaRPr lang="en-US" dirty="0"/>
          </a:p>
        </p:txBody>
      </p:sp>
      <p:sp>
        <p:nvSpPr>
          <p:cNvPr id="7" name="Rectangle 6"/>
          <p:cNvSpPr/>
          <p:nvPr userDrawn="1"/>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h2_lines_white.pdf"/>
          <p:cNvPicPr>
            <a:picLocks noChangeAspect="1"/>
          </p:cNvPicPr>
          <p:nvPr userDrawn="1"/>
        </p:nvPicPr>
        <p:blipFill rotWithShape="1">
          <a:blip r:embed="rId8">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9" name="Rectangle 8"/>
          <p:cNvSpPr/>
          <p:nvPr userDrawn="1"/>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U_sig132.eps"/>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291663" y="6157111"/>
            <a:ext cx="1710227" cy="666254"/>
          </a:xfrm>
          <a:prstGeom prst="rect">
            <a:avLst/>
          </a:prstGeom>
        </p:spPr>
      </p:pic>
      <p:pic>
        <p:nvPicPr>
          <p:cNvPr id="13" name="Picture 12"/>
          <p:cNvPicPr>
            <a:picLocks noChangeAspect="1"/>
          </p:cNvPicPr>
          <p:nvPr userDrawn="1"/>
        </p:nvPicPr>
        <p:blipFill>
          <a:blip r:embed="rId10"/>
          <a:stretch>
            <a:fillRect/>
          </a:stretch>
        </p:blipFill>
        <p:spPr>
          <a:xfrm>
            <a:off x="830116" y="6160798"/>
            <a:ext cx="953771" cy="697202"/>
          </a:xfrm>
          <a:prstGeom prst="rect">
            <a:avLst/>
          </a:prstGeom>
        </p:spPr>
      </p:pic>
      <p:sp>
        <p:nvSpPr>
          <p:cNvPr id="17" name="Title Placeholder 16"/>
          <p:cNvSpPr>
            <a:spLocks noGrp="1"/>
          </p:cNvSpPr>
          <p:nvPr>
            <p:ph type="title"/>
          </p:nvPr>
        </p:nvSpPr>
        <p:spPr>
          <a:xfrm>
            <a:off x="316094" y="7056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505340294"/>
      </p:ext>
    </p:extLst>
  </p:cSld>
  <p:clrMap bg1="lt1" tx1="dk1" bg2="lt2" tx2="dk2" accent1="accent1" accent2="accent2" accent3="accent3" accent4="accent4" accent5="accent5" accent6="accent6" hlink="hlink" folHlink="folHlink"/>
  <p:sldLayoutIdLst>
    <p:sldLayoutId id="2147483655" r:id="rId1"/>
    <p:sldLayoutId id="2147483662" r:id="rId2"/>
    <p:sldLayoutId id="2147483684" r:id="rId3"/>
    <p:sldLayoutId id="2147483688" r:id="rId4"/>
    <p:sldLayoutId id="2147483691" r:id="rId5"/>
    <p:sldLayoutId id="2147483692" r:id="rId6"/>
  </p:sldLayoutIdLst>
  <p:hf hdr="0" ftr="0" dt="0"/>
  <p:txStyles>
    <p:titleStyle>
      <a:lvl1pPr algn="l" defTabSz="457200" rtl="0" eaLnBrk="1" latinLnBrk="0" hangingPunct="1">
        <a:spcBef>
          <a:spcPct val="0"/>
        </a:spcBef>
        <a:buNone/>
        <a:defRPr lang="en-US" sz="4400" kern="1200" dirty="0" smtClean="0">
          <a:solidFill>
            <a:schemeClr val="bg1"/>
          </a:solidFill>
          <a:latin typeface="Impact"/>
          <a:ea typeface="+mj-ea"/>
          <a:cs typeface="Impact"/>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7" name="Rectangle 6"/>
          <p:cNvSpPr/>
          <p:nvPr userDrawn="1"/>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8" name="Picture 7" descr="h2_lines_white.pdf"/>
          <p:cNvPicPr>
            <a:picLocks noChangeAspect="1"/>
          </p:cNvPicPr>
          <p:nvPr userDrawn="1"/>
        </p:nvPicPr>
        <p:blipFill rotWithShape="1">
          <a:blip r:embed="rId5">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9" name="Rectangle 8"/>
          <p:cNvSpPr/>
          <p:nvPr userDrawn="1"/>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12" name="Picture 11" descr="PU_sig132.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291663" y="6157111"/>
            <a:ext cx="1710227" cy="666254"/>
          </a:xfrm>
          <a:prstGeom prst="rect">
            <a:avLst/>
          </a:prstGeom>
        </p:spPr>
      </p:pic>
      <p:pic>
        <p:nvPicPr>
          <p:cNvPr id="13" name="Picture 12"/>
          <p:cNvPicPr>
            <a:picLocks noChangeAspect="1"/>
          </p:cNvPicPr>
          <p:nvPr userDrawn="1"/>
        </p:nvPicPr>
        <p:blipFill>
          <a:blip r:embed="rId7"/>
          <a:stretch>
            <a:fillRect/>
          </a:stretch>
        </p:blipFill>
        <p:spPr>
          <a:xfrm>
            <a:off x="830116" y="6160798"/>
            <a:ext cx="953771" cy="697202"/>
          </a:xfrm>
          <a:prstGeom prst="rect">
            <a:avLst/>
          </a:prstGeom>
        </p:spPr>
      </p:pic>
      <p:sp>
        <p:nvSpPr>
          <p:cNvPr id="17" name="Title Placeholder 16"/>
          <p:cNvSpPr>
            <a:spLocks noGrp="1"/>
          </p:cNvSpPr>
          <p:nvPr>
            <p:ph type="title"/>
          </p:nvPr>
        </p:nvSpPr>
        <p:spPr>
          <a:xfrm>
            <a:off x="316094" y="7056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60530324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Lst>
  <p:hf hdr="0" ftr="0" dt="0"/>
  <p:txStyles>
    <p:titleStyle>
      <a:lvl1pPr algn="l" defTabSz="457200" rtl="0" eaLnBrk="1" latinLnBrk="0" hangingPunct="1">
        <a:spcBef>
          <a:spcPct val="0"/>
        </a:spcBef>
        <a:buNone/>
        <a:defRPr lang="en-US" sz="4400" kern="1200" dirty="0" smtClean="0">
          <a:solidFill>
            <a:schemeClr val="bg1"/>
          </a:solidFill>
          <a:latin typeface="Impact"/>
          <a:ea typeface="+mj-ea"/>
          <a:cs typeface="Impact"/>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57200" y="6356350"/>
            <a:ext cx="3729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CFE262-5BD4-0446-A00F-0259D4BA9D77}"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
        <p:nvSpPr>
          <p:cNvPr id="7" name="Rectangle 6"/>
          <p:cNvSpPr/>
          <p:nvPr userDrawn="1"/>
        </p:nvSpPr>
        <p:spPr>
          <a:xfrm>
            <a:off x="0" y="120316"/>
            <a:ext cx="9144000" cy="745316"/>
          </a:xfrm>
          <a:prstGeom prst="rect">
            <a:avLst/>
          </a:prstGeom>
          <a:solidFill>
            <a:srgbClr val="E3AE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8" name="Picture 7" descr="h2_lines_white.pdf"/>
          <p:cNvPicPr>
            <a:picLocks noChangeAspect="1"/>
          </p:cNvPicPr>
          <p:nvPr userDrawn="1"/>
        </p:nvPicPr>
        <p:blipFill rotWithShape="1">
          <a:blip r:embed="rId4">
            <a:extLst>
              <a:ext uri="{28A0092B-C50C-407E-A947-70E740481C1C}">
                <a14:useLocalDpi xmlns:a14="http://schemas.microsoft.com/office/drawing/2010/main" val="0"/>
              </a:ext>
            </a:extLst>
          </a:blip>
          <a:srcRect l="9437" t="4635" r="32344" b="70473"/>
          <a:stretch/>
        </p:blipFill>
        <p:spPr>
          <a:xfrm>
            <a:off x="0" y="135881"/>
            <a:ext cx="9144000" cy="729752"/>
          </a:xfrm>
          <a:prstGeom prst="rect">
            <a:avLst/>
          </a:prstGeom>
        </p:spPr>
      </p:pic>
      <p:sp>
        <p:nvSpPr>
          <p:cNvPr id="9" name="Rectangle 8"/>
          <p:cNvSpPr/>
          <p:nvPr userDrawn="1"/>
        </p:nvSpPr>
        <p:spPr>
          <a:xfrm>
            <a:off x="0" y="0"/>
            <a:ext cx="9144000" cy="12031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12" name="Picture 11" descr="PU_sig132.eps"/>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291663" y="6157111"/>
            <a:ext cx="1710227" cy="666254"/>
          </a:xfrm>
          <a:prstGeom prst="rect">
            <a:avLst/>
          </a:prstGeom>
        </p:spPr>
      </p:pic>
      <p:pic>
        <p:nvPicPr>
          <p:cNvPr id="13" name="Picture 12"/>
          <p:cNvPicPr>
            <a:picLocks noChangeAspect="1"/>
          </p:cNvPicPr>
          <p:nvPr userDrawn="1"/>
        </p:nvPicPr>
        <p:blipFill>
          <a:blip r:embed="rId6"/>
          <a:stretch>
            <a:fillRect/>
          </a:stretch>
        </p:blipFill>
        <p:spPr>
          <a:xfrm>
            <a:off x="830116" y="6160798"/>
            <a:ext cx="953771" cy="697202"/>
          </a:xfrm>
          <a:prstGeom prst="rect">
            <a:avLst/>
          </a:prstGeom>
        </p:spPr>
      </p:pic>
      <p:sp>
        <p:nvSpPr>
          <p:cNvPr id="17" name="Title Placeholder 16"/>
          <p:cNvSpPr>
            <a:spLocks noGrp="1"/>
          </p:cNvSpPr>
          <p:nvPr>
            <p:ph type="title"/>
          </p:nvPr>
        </p:nvSpPr>
        <p:spPr>
          <a:xfrm>
            <a:off x="316094" y="7056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605303246"/>
      </p:ext>
    </p:extLst>
  </p:cSld>
  <p:clrMap bg1="lt1" tx1="dk1" bg2="lt2" tx2="dk2" accent1="accent1" accent2="accent2" accent3="accent3" accent4="accent4" accent5="accent5" accent6="accent6" hlink="hlink" folHlink="folHlink"/>
  <p:sldLayoutIdLst>
    <p:sldLayoutId id="2147483675" r:id="rId1"/>
    <p:sldLayoutId id="2147483676" r:id="rId2"/>
  </p:sldLayoutIdLst>
  <p:hf hdr="0" ftr="0" dt="0"/>
  <p:txStyles>
    <p:titleStyle>
      <a:lvl1pPr algn="l" defTabSz="457200" rtl="0" eaLnBrk="1" latinLnBrk="0" hangingPunct="1">
        <a:spcBef>
          <a:spcPct val="0"/>
        </a:spcBef>
        <a:buNone/>
        <a:defRPr lang="en-US" sz="4400" kern="1200" dirty="0" smtClean="0">
          <a:solidFill>
            <a:schemeClr val="bg1"/>
          </a:solidFill>
          <a:latin typeface="Impact"/>
          <a:ea typeface="+mj-ea"/>
          <a:cs typeface="Impact"/>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rcac.purdue.edu/compute/scholar/" TargetMode="External"/><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3.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4.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1.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3" Type="http://schemas.openxmlformats.org/officeDocument/2006/relationships/hyperlink" Target="http://www.mcs.anl.gov/research/projects/mpi/" TargetMode="External"/><Relationship Id="rId4" Type="http://schemas.openxmlformats.org/officeDocument/2006/relationships/hyperlink" Target="http://mpi-forum.org/" TargetMode="External"/><Relationship Id="rId5" Type="http://schemas.openxmlformats.org/officeDocument/2006/relationships/hyperlink" Target="http://mpitutorial.com/recommended-books/" TargetMode="External"/><Relationship Id="rId6" Type="http://schemas.openxmlformats.org/officeDocument/2006/relationships/hyperlink" Target="http://www.netlib.org/utk/papers/mpi-book/mpi-book.html" TargetMode="External"/><Relationship Id="rId7" Type="http://schemas.openxmlformats.org/officeDocument/2006/relationships/hyperlink" Target="http://mpitutorial.com/tutorials/" TargetMode="External"/><Relationship Id="rId8" Type="http://schemas.openxmlformats.org/officeDocument/2006/relationships/hyperlink" Target="https://computing.llnl.gov/tutorials/mpi/" TargetMode="External"/><Relationship Id="rId9" Type="http://schemas.openxmlformats.org/officeDocument/2006/relationships/hyperlink" Target="http://www.openmp.org/" TargetMode="External"/><Relationship Id="rId10" Type="http://schemas.openxmlformats.org/officeDocument/2006/relationships/hyperlink" Target="https://computing.llnl.gov/tutorials/openMP/" TargetMode="External"/><Relationship Id="rId1" Type="http://schemas.openxmlformats.org/officeDocument/2006/relationships/slideLayout" Target="../slideLayouts/slideLayout7.xml"/><Relationship Id="rId2" Type="http://schemas.openxmlformats.org/officeDocument/2006/relationships/hyperlink" Target="http://pages.tacc.utexas.edu/~eijkhout/istc/istc.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45" y="0"/>
            <a:ext cx="3801423" cy="1042220"/>
          </a:xfrm>
        </p:spPr>
        <p:txBody>
          <a:bodyPr>
            <a:normAutofit/>
          </a:bodyPr>
          <a:lstStyle/>
          <a:p>
            <a:r>
              <a:rPr lang="en-US" sz="3600" dirty="0" smtClean="0"/>
              <a:t>Scholar</a:t>
            </a:r>
            <a:endParaRPr lang="en-US" sz="3600" dirty="0"/>
          </a:p>
        </p:txBody>
      </p:sp>
      <p:sp>
        <p:nvSpPr>
          <p:cNvPr id="59" name="Text Box 37"/>
          <p:cNvSpPr txBox="1">
            <a:spLocks noChangeArrowheads="1"/>
          </p:cNvSpPr>
          <p:nvPr/>
        </p:nvSpPr>
        <p:spPr bwMode="auto">
          <a:xfrm>
            <a:off x="4748871" y="2512413"/>
            <a:ext cx="232611" cy="448462"/>
          </a:xfrm>
          <a:prstGeom prst="rect">
            <a:avLst/>
          </a:prstGeom>
          <a:noFill/>
          <a:ln w="9525">
            <a:noFill/>
            <a:miter lim="800000"/>
            <a:headEnd/>
            <a:tailEnd/>
          </a:ln>
        </p:spPr>
        <p:txBody>
          <a:bodyPr wrap="none">
            <a:spAutoFit/>
          </a:bodyPr>
          <a:lstStyle/>
          <a:p>
            <a:pPr defTabSz="914400"/>
            <a:endParaRPr lang="en-US" dirty="0">
              <a:latin typeface="Arial"/>
              <a:cs typeface="Arial"/>
            </a:endParaRPr>
          </a:p>
        </p:txBody>
      </p:sp>
      <p:sp>
        <p:nvSpPr>
          <p:cNvPr id="54" name="Rectangle 53"/>
          <p:cNvSpPr/>
          <p:nvPr/>
        </p:nvSpPr>
        <p:spPr>
          <a:xfrm>
            <a:off x="626355" y="4730681"/>
            <a:ext cx="7728656" cy="1051587"/>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r>
              <a:rPr lang="en-US" sz="2200" dirty="0" smtClean="0">
                <a:solidFill>
                  <a:srgbClr val="0000FF"/>
                </a:solidFill>
                <a:latin typeface="Courier New"/>
                <a:cs typeface="Courier New"/>
              </a:rPr>
              <a:t>$ </a:t>
            </a:r>
            <a:r>
              <a:rPr lang="en-US" sz="2200" dirty="0" err="1" smtClean="0">
                <a:solidFill>
                  <a:srgbClr val="0000FF"/>
                </a:solidFill>
                <a:latin typeface="Courier New"/>
                <a:cs typeface="Courier New"/>
              </a:rPr>
              <a:t>ssh</a:t>
            </a:r>
            <a:r>
              <a:rPr lang="en-US" sz="2200" dirty="0" smtClean="0">
                <a:solidFill>
                  <a:srgbClr val="0000FF"/>
                </a:solidFill>
                <a:latin typeface="Courier New"/>
                <a:cs typeface="Courier New"/>
              </a:rPr>
              <a:t> zhu472@scholar.rcac.purdue.edu</a:t>
            </a:r>
          </a:p>
          <a:p>
            <a:pPr>
              <a:lnSpc>
                <a:spcPct val="120000"/>
              </a:lnSpc>
            </a:pPr>
            <a:r>
              <a:rPr lang="en-US" sz="2200" dirty="0" smtClean="0">
                <a:solidFill>
                  <a:srgbClr val="000000"/>
                </a:solidFill>
                <a:latin typeface="Courier New"/>
                <a:cs typeface="Courier New"/>
              </a:rPr>
              <a:t>zhu472@scholar.rcac.purdue.edu's </a:t>
            </a:r>
            <a:r>
              <a:rPr lang="en-US" sz="2200" dirty="0">
                <a:solidFill>
                  <a:srgbClr val="000000"/>
                </a:solidFill>
                <a:latin typeface="Courier New"/>
                <a:cs typeface="Courier New"/>
              </a:rPr>
              <a:t>password:</a:t>
            </a:r>
            <a:endParaRPr lang="en-US" sz="2200" dirty="0" smtClean="0">
              <a:solidFill>
                <a:srgbClr val="000000"/>
              </a:solidFill>
              <a:latin typeface="Courier New"/>
              <a:cs typeface="Courier New"/>
            </a:endParaRPr>
          </a:p>
        </p:txBody>
      </p:sp>
      <p:sp>
        <p:nvSpPr>
          <p:cNvPr id="5" name="TextBox 4"/>
          <p:cNvSpPr txBox="1"/>
          <p:nvPr/>
        </p:nvSpPr>
        <p:spPr>
          <a:xfrm>
            <a:off x="531772" y="1053778"/>
            <a:ext cx="8399419" cy="3477875"/>
          </a:xfrm>
          <a:prstGeom prst="rect">
            <a:avLst/>
          </a:prstGeom>
          <a:noFill/>
        </p:spPr>
        <p:txBody>
          <a:bodyPr wrap="square" rtlCol="0">
            <a:spAutoFit/>
          </a:bodyPr>
          <a:lstStyle/>
          <a:p>
            <a:pPr marL="342900" indent="-342900">
              <a:buFont typeface="Arial"/>
              <a:buChar char="•"/>
            </a:pPr>
            <a:r>
              <a:rPr lang="en-US" sz="2200" dirty="0" smtClean="0">
                <a:latin typeface="Arial"/>
                <a:cs typeface="Arial"/>
              </a:rPr>
              <a:t>A HPC resource dedicated to course teaching</a:t>
            </a:r>
          </a:p>
          <a:p>
            <a:pPr marL="342900" indent="-342900">
              <a:buFont typeface="Arial"/>
              <a:buChar char="•"/>
            </a:pPr>
            <a:r>
              <a:rPr lang="en-US" sz="2200" dirty="0" smtClean="0">
                <a:latin typeface="Arial"/>
                <a:cs typeface="Arial"/>
              </a:rPr>
              <a:t>Computing resource on Rice cluster</a:t>
            </a:r>
          </a:p>
          <a:p>
            <a:pPr marL="342900" indent="-342900">
              <a:buFont typeface="Arial"/>
              <a:buChar char="•"/>
            </a:pPr>
            <a:endParaRPr lang="en-US" sz="2200" dirty="0" smtClean="0">
              <a:latin typeface="Arial"/>
              <a:cs typeface="Arial"/>
            </a:endParaRPr>
          </a:p>
          <a:p>
            <a:pPr marL="342900" indent="-342900">
              <a:buFont typeface="Arial"/>
              <a:buChar char="•"/>
            </a:pPr>
            <a:endParaRPr lang="en-US" sz="2200" dirty="0">
              <a:latin typeface="Arial"/>
              <a:cs typeface="Arial"/>
            </a:endParaRPr>
          </a:p>
          <a:p>
            <a:pPr marL="342900" indent="-342900">
              <a:buFont typeface="Arial"/>
              <a:buChar char="•"/>
            </a:pPr>
            <a:endParaRPr lang="en-US" sz="2200" dirty="0" smtClean="0">
              <a:latin typeface="Arial"/>
              <a:cs typeface="Arial"/>
            </a:endParaRPr>
          </a:p>
          <a:p>
            <a:pPr marL="342900" indent="-342900">
              <a:buFont typeface="Arial"/>
              <a:buChar char="•"/>
            </a:pPr>
            <a:endParaRPr lang="en-US" sz="2200" dirty="0">
              <a:latin typeface="Arial"/>
              <a:cs typeface="Arial"/>
            </a:endParaRPr>
          </a:p>
          <a:p>
            <a:pPr marL="342900" indent="-342900">
              <a:buFont typeface="Arial"/>
              <a:buChar char="•"/>
            </a:pPr>
            <a:endParaRPr lang="en-US" sz="2200" dirty="0" smtClean="0">
              <a:latin typeface="Arial"/>
              <a:cs typeface="Arial"/>
            </a:endParaRPr>
          </a:p>
          <a:p>
            <a:pPr marL="342900" indent="-342900">
              <a:buFont typeface="Arial"/>
              <a:buChar char="•"/>
            </a:pPr>
            <a:endParaRPr lang="en-US" sz="2200" dirty="0" smtClean="0">
              <a:latin typeface="Arial"/>
              <a:cs typeface="Arial"/>
            </a:endParaRPr>
          </a:p>
          <a:p>
            <a:pPr marL="342900" indent="-342900">
              <a:buFont typeface="Arial"/>
              <a:buChar char="•"/>
            </a:pPr>
            <a:r>
              <a:rPr lang="en-US" sz="2200" dirty="0" smtClean="0">
                <a:latin typeface="Arial"/>
                <a:cs typeface="Arial"/>
              </a:rPr>
              <a:t>User </a:t>
            </a:r>
            <a:r>
              <a:rPr lang="en-US" sz="2200" dirty="0">
                <a:latin typeface="Arial"/>
                <a:cs typeface="Arial"/>
              </a:rPr>
              <a:t>Guide: </a:t>
            </a:r>
            <a:r>
              <a:rPr lang="en-US" sz="2200" dirty="0">
                <a:latin typeface="Arial"/>
                <a:cs typeface="Arial"/>
                <a:hlinkClick r:id="rId3"/>
              </a:rPr>
              <a:t>https://www.rcac.purdue.edu/compute/scholar</a:t>
            </a:r>
            <a:r>
              <a:rPr lang="en-US" sz="2200" dirty="0" smtClean="0">
                <a:latin typeface="Arial"/>
                <a:cs typeface="Arial"/>
                <a:hlinkClick r:id="rId3"/>
              </a:rPr>
              <a:t>/</a:t>
            </a:r>
            <a:endParaRPr lang="en-US" sz="2200" dirty="0">
              <a:latin typeface="Arial"/>
              <a:cs typeface="Arial"/>
            </a:endParaRPr>
          </a:p>
          <a:p>
            <a:pPr marL="342900" indent="-342900">
              <a:buFont typeface="Arial"/>
              <a:buChar char="•"/>
            </a:pPr>
            <a:r>
              <a:rPr lang="en-US" sz="2200" dirty="0" smtClean="0">
                <a:latin typeface="Arial"/>
                <a:cs typeface="Arial"/>
              </a:rPr>
              <a:t>How to access the system</a:t>
            </a:r>
            <a:endParaRPr lang="en-US" sz="2200" dirty="0">
              <a:latin typeface="Arial"/>
              <a:cs typeface="Arial"/>
            </a:endParaRPr>
          </a:p>
        </p:txBody>
      </p:sp>
      <p:pic>
        <p:nvPicPr>
          <p:cNvPr id="12" name="Picture 11" descr="scholar.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178" y="2148543"/>
            <a:ext cx="6691845" cy="1713112"/>
          </a:xfrm>
          <a:prstGeom prst="rect">
            <a:avLst/>
          </a:prstGeom>
        </p:spPr>
      </p:pic>
      <p:sp>
        <p:nvSpPr>
          <p:cNvPr id="8" name="TextBox 7"/>
          <p:cNvSpPr txBox="1"/>
          <p:nvPr/>
        </p:nvSpPr>
        <p:spPr>
          <a:xfrm>
            <a:off x="6997700" y="8255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953798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Why Do Parallel Computing?</a:t>
            </a:r>
            <a:endParaRPr sz="3600" dirty="0">
              <a:solidFill>
                <a:prstClr val="white"/>
              </a:solidFill>
            </a:endParaRPr>
          </a:p>
        </p:txBody>
      </p:sp>
      <p:sp>
        <p:nvSpPr>
          <p:cNvPr id="3" name="TextBox 2"/>
          <p:cNvSpPr txBox="1"/>
          <p:nvPr/>
        </p:nvSpPr>
        <p:spPr>
          <a:xfrm>
            <a:off x="310895" y="1165411"/>
            <a:ext cx="8668751" cy="4493537"/>
          </a:xfrm>
          <a:prstGeom prst="rect">
            <a:avLst/>
          </a:prstGeom>
          <a:noFill/>
        </p:spPr>
        <p:txBody>
          <a:bodyPr wrap="square" rtlCol="0">
            <a:spAutoFit/>
          </a:bodyPr>
          <a:lstStyle/>
          <a:p>
            <a:pPr marL="285750" indent="-285750">
              <a:buFont typeface="Arial"/>
              <a:buChar char="•"/>
            </a:pPr>
            <a:r>
              <a:rPr lang="en-US" sz="2200" dirty="0" smtClean="0">
                <a:latin typeface="Arial"/>
                <a:cs typeface="Arial"/>
              </a:rPr>
              <a:t>Limits of serial computing</a:t>
            </a:r>
          </a:p>
          <a:p>
            <a:pPr marL="800100" lvl="1" indent="-342900">
              <a:buFont typeface="Lucida Grande"/>
              <a:buChar char="-"/>
            </a:pPr>
            <a:r>
              <a:rPr lang="en-US" sz="2200" dirty="0" smtClean="0">
                <a:latin typeface="Arial"/>
                <a:cs typeface="Arial"/>
              </a:rPr>
              <a:t>Processor speed, max performance</a:t>
            </a:r>
          </a:p>
          <a:p>
            <a:pPr marL="800100" lvl="1" indent="-342900">
              <a:buFont typeface="Lucida Grande"/>
              <a:buChar char="-"/>
            </a:pPr>
            <a:r>
              <a:rPr lang="en-US" sz="2200" dirty="0" smtClean="0">
                <a:latin typeface="Arial"/>
                <a:cs typeface="Arial"/>
              </a:rPr>
              <a:t>Available memory</a:t>
            </a:r>
          </a:p>
          <a:p>
            <a:pPr marL="800100" lvl="1" indent="-342900">
              <a:buFont typeface="Lucida Grande"/>
              <a:buChar char="-"/>
            </a:pPr>
            <a:r>
              <a:rPr lang="en-US" sz="2200" dirty="0" smtClean="0">
                <a:latin typeface="Arial"/>
                <a:cs typeface="Arial"/>
              </a:rPr>
              <a:t>Limited I/O capability</a:t>
            </a:r>
          </a:p>
          <a:p>
            <a:pPr marL="285750" indent="-285750">
              <a:buFont typeface="Arial"/>
              <a:buChar char="•"/>
            </a:pPr>
            <a:endParaRPr lang="en-US" sz="2200" dirty="0" smtClean="0">
              <a:latin typeface="Arial"/>
              <a:cs typeface="Arial"/>
            </a:endParaRPr>
          </a:p>
          <a:p>
            <a:pPr marL="285750" indent="-285750">
              <a:buFont typeface="Arial"/>
              <a:buChar char="•"/>
            </a:pPr>
            <a:r>
              <a:rPr lang="en-US" sz="2200" dirty="0" smtClean="0">
                <a:latin typeface="Arial"/>
                <a:cs typeface="Arial"/>
              </a:rPr>
              <a:t>Parallel computing allows one to:</a:t>
            </a:r>
          </a:p>
          <a:p>
            <a:pPr marL="800100" lvl="1" indent="-342900">
              <a:buFont typeface="Lucida Grande"/>
              <a:buChar char="-"/>
            </a:pPr>
            <a:r>
              <a:rPr lang="en-US" sz="2200" dirty="0" smtClean="0">
                <a:latin typeface="Arial"/>
                <a:cs typeface="Arial"/>
              </a:rPr>
              <a:t>Solve problems that do not fit on a single CPU</a:t>
            </a:r>
          </a:p>
          <a:p>
            <a:pPr marL="800100" lvl="1" indent="-342900">
              <a:buFont typeface="Lucida Grande"/>
              <a:buChar char="-"/>
            </a:pPr>
            <a:r>
              <a:rPr lang="en-US" sz="2200" dirty="0" smtClean="0">
                <a:latin typeface="Arial"/>
                <a:cs typeface="Arial"/>
              </a:rPr>
              <a:t>Solve problems that can’t be solved in a reasonable time </a:t>
            </a:r>
          </a:p>
          <a:p>
            <a:pPr marL="285750" indent="-285750">
              <a:buFont typeface="Arial"/>
              <a:buChar char="•"/>
            </a:pPr>
            <a:endParaRPr lang="en-US" sz="2200" dirty="0" smtClean="0">
              <a:latin typeface="Arial"/>
              <a:cs typeface="Arial"/>
            </a:endParaRPr>
          </a:p>
          <a:p>
            <a:pPr marL="285750" indent="-285750">
              <a:buFont typeface="Arial"/>
              <a:buChar char="•"/>
            </a:pPr>
            <a:r>
              <a:rPr lang="en-US" sz="2200" dirty="0" smtClean="0">
                <a:latin typeface="Arial"/>
                <a:cs typeface="Arial"/>
              </a:rPr>
              <a:t>So we can solve</a:t>
            </a:r>
          </a:p>
          <a:p>
            <a:pPr marL="800100" lvl="1" indent="-342900">
              <a:buFont typeface="Lucida Grande"/>
              <a:buChar char="-"/>
            </a:pPr>
            <a:r>
              <a:rPr lang="en-US" sz="2200" dirty="0" smtClean="0">
                <a:latin typeface="Arial"/>
                <a:cs typeface="Arial"/>
              </a:rPr>
              <a:t>Faster</a:t>
            </a:r>
          </a:p>
          <a:p>
            <a:pPr marL="800100" lvl="1" indent="-342900">
              <a:buFont typeface="Lucida Grande"/>
              <a:buChar char="-"/>
            </a:pPr>
            <a:r>
              <a:rPr lang="en-US" sz="2200" dirty="0" smtClean="0">
                <a:latin typeface="Arial"/>
                <a:cs typeface="Arial"/>
              </a:rPr>
              <a:t>Larger problems</a:t>
            </a:r>
          </a:p>
          <a:p>
            <a:pPr marL="800100" lvl="1" indent="-342900">
              <a:buFont typeface="Lucida Grande"/>
              <a:buChar char="-"/>
            </a:pPr>
            <a:r>
              <a:rPr lang="en-US" sz="2200" dirty="0" smtClean="0">
                <a:latin typeface="Arial"/>
                <a:cs typeface="Arial"/>
              </a:rPr>
              <a:t>More cases</a:t>
            </a:r>
          </a:p>
        </p:txBody>
      </p:sp>
    </p:spTree>
    <p:extLst>
      <p:ext uri="{BB962C8B-B14F-4D97-AF65-F5344CB8AC3E}">
        <p14:creationId xmlns:p14="http://schemas.microsoft.com/office/powerpoint/2010/main" val="3998953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Theoretical Limit</a:t>
            </a:r>
            <a:endParaRPr sz="3600" dirty="0">
              <a:solidFill>
                <a:prstClr val="white"/>
              </a:solidFill>
            </a:endParaRPr>
          </a:p>
        </p:txBody>
      </p:sp>
      <p:sp>
        <p:nvSpPr>
          <p:cNvPr id="3" name="TextBox 2"/>
          <p:cNvSpPr txBox="1"/>
          <p:nvPr/>
        </p:nvSpPr>
        <p:spPr>
          <a:xfrm>
            <a:off x="310895" y="1165411"/>
            <a:ext cx="8668751" cy="5170645"/>
          </a:xfrm>
          <a:prstGeom prst="rect">
            <a:avLst/>
          </a:prstGeom>
          <a:noFill/>
        </p:spPr>
        <p:txBody>
          <a:bodyPr wrap="square" rtlCol="0">
            <a:spAutoFit/>
          </a:bodyPr>
          <a:lstStyle/>
          <a:p>
            <a:pPr marL="285750" indent="-285750">
              <a:buFont typeface="Arial"/>
              <a:buChar char="•"/>
            </a:pPr>
            <a:r>
              <a:rPr lang="en-US" sz="2200" dirty="0" smtClean="0">
                <a:latin typeface="Arial"/>
                <a:cs typeface="Arial"/>
              </a:rPr>
              <a:t>All parallel programs contain:</a:t>
            </a:r>
          </a:p>
          <a:p>
            <a:pPr marL="800100" lvl="1" indent="-342900">
              <a:buFont typeface="Lucida Grande"/>
              <a:buChar char="-"/>
            </a:pPr>
            <a:r>
              <a:rPr lang="en-US" sz="2200" dirty="0" smtClean="0">
                <a:latin typeface="Arial"/>
                <a:cs typeface="Arial"/>
              </a:rPr>
              <a:t>Parallel sections</a:t>
            </a:r>
          </a:p>
          <a:p>
            <a:pPr marL="800100" lvl="1" indent="-342900">
              <a:buFont typeface="Lucida Grande"/>
              <a:buChar char="-"/>
            </a:pPr>
            <a:r>
              <a:rPr lang="en-US" sz="2200" dirty="0" smtClean="0">
                <a:latin typeface="Arial"/>
                <a:cs typeface="Arial"/>
              </a:rPr>
              <a:t>Serial sections</a:t>
            </a:r>
          </a:p>
          <a:p>
            <a:pPr marL="285750" indent="-285750">
              <a:buFont typeface="Arial"/>
              <a:buChar char="•"/>
            </a:pPr>
            <a:endParaRPr lang="en-US" sz="2200" dirty="0" smtClean="0">
              <a:latin typeface="Arial"/>
              <a:cs typeface="Arial"/>
            </a:endParaRPr>
          </a:p>
          <a:p>
            <a:pPr marL="285750" indent="-285750">
              <a:buFont typeface="Arial"/>
              <a:buChar char="•"/>
            </a:pPr>
            <a:r>
              <a:rPr lang="en-US" sz="2200" dirty="0" smtClean="0">
                <a:latin typeface="Arial"/>
                <a:cs typeface="Arial"/>
              </a:rPr>
              <a:t>Serial sections limit the parallel effectiveness</a:t>
            </a:r>
          </a:p>
          <a:p>
            <a:pPr marL="285750" indent="-285750">
              <a:buFont typeface="Arial"/>
              <a:buChar char="•"/>
            </a:pPr>
            <a:endParaRPr lang="en-US" sz="2200" dirty="0">
              <a:latin typeface="Arial"/>
              <a:cs typeface="Arial"/>
            </a:endParaRPr>
          </a:p>
          <a:p>
            <a:pPr marL="285750" indent="-285750">
              <a:buFont typeface="Arial"/>
              <a:buChar char="•"/>
            </a:pPr>
            <a:r>
              <a:rPr lang="en-US" sz="2200" dirty="0" smtClean="0">
                <a:latin typeface="Arial"/>
                <a:cs typeface="Arial"/>
              </a:rPr>
              <a:t>Amdahl’s Law places a strict limit on the speedup that can be realized by using multiple processors.</a:t>
            </a:r>
          </a:p>
          <a:p>
            <a:pPr marL="285750" indent="-285750">
              <a:buFont typeface="Arial"/>
              <a:buChar char="•"/>
            </a:pPr>
            <a:endParaRPr lang="en-US" sz="2200" dirty="0">
              <a:latin typeface="Arial"/>
              <a:cs typeface="Arial"/>
            </a:endParaRPr>
          </a:p>
          <a:p>
            <a:pPr marL="285750" indent="-285750">
              <a:buFont typeface="Arial"/>
              <a:buChar char="•"/>
            </a:pPr>
            <a:endParaRPr lang="en-US" sz="2200" dirty="0" smtClean="0">
              <a:latin typeface="Arial"/>
              <a:cs typeface="Arial"/>
            </a:endParaRPr>
          </a:p>
          <a:p>
            <a:pPr marL="285750" indent="-285750">
              <a:buFont typeface="Arial"/>
              <a:buChar char="•"/>
            </a:pPr>
            <a:endParaRPr lang="en-US" sz="2200" dirty="0">
              <a:latin typeface="Arial"/>
              <a:cs typeface="Arial"/>
            </a:endParaRPr>
          </a:p>
          <a:p>
            <a:pPr marL="285750" indent="-285750">
              <a:buFont typeface="Arial"/>
              <a:buChar char="•"/>
            </a:pPr>
            <a:endParaRPr lang="en-US" sz="2200" dirty="0" smtClean="0">
              <a:latin typeface="Arial"/>
              <a:cs typeface="Arial"/>
            </a:endParaRPr>
          </a:p>
          <a:p>
            <a:r>
              <a:rPr lang="en-US" sz="2200" dirty="0">
                <a:latin typeface="Arial"/>
                <a:cs typeface="Arial"/>
              </a:rPr>
              <a:t>w</a:t>
            </a:r>
            <a:r>
              <a:rPr lang="en-US" sz="2200" dirty="0" smtClean="0">
                <a:latin typeface="Arial"/>
                <a:cs typeface="Arial"/>
              </a:rPr>
              <a:t>here </a:t>
            </a:r>
            <a:r>
              <a:rPr lang="en-US" sz="2200" dirty="0" err="1" smtClean="0">
                <a:latin typeface="Arial"/>
                <a:cs typeface="Arial"/>
              </a:rPr>
              <a:t>fs</a:t>
            </a:r>
            <a:r>
              <a:rPr lang="en-US" sz="2200" dirty="0" smtClean="0">
                <a:latin typeface="Arial"/>
                <a:cs typeface="Arial"/>
              </a:rPr>
              <a:t> = serial fraction of code</a:t>
            </a:r>
          </a:p>
          <a:p>
            <a:r>
              <a:rPr lang="en-US" sz="2200" dirty="0">
                <a:latin typeface="Arial"/>
                <a:cs typeface="Arial"/>
              </a:rPr>
              <a:t> </a:t>
            </a:r>
            <a:r>
              <a:rPr lang="en-US" sz="2200" dirty="0" smtClean="0">
                <a:latin typeface="Arial"/>
                <a:cs typeface="Arial"/>
              </a:rPr>
              <a:t>           </a:t>
            </a:r>
            <a:r>
              <a:rPr lang="en-US" sz="2200" dirty="0" err="1" smtClean="0">
                <a:latin typeface="Arial"/>
                <a:cs typeface="Arial"/>
              </a:rPr>
              <a:t>fp</a:t>
            </a:r>
            <a:r>
              <a:rPr lang="en-US" sz="2200" dirty="0" smtClean="0">
                <a:latin typeface="Arial"/>
                <a:cs typeface="Arial"/>
              </a:rPr>
              <a:t> = parallel fraction of code</a:t>
            </a:r>
          </a:p>
          <a:p>
            <a:r>
              <a:rPr lang="en-US" sz="2200" dirty="0">
                <a:latin typeface="Arial"/>
                <a:cs typeface="Arial"/>
              </a:rPr>
              <a:t> </a:t>
            </a:r>
            <a:r>
              <a:rPr lang="en-US" sz="2200" dirty="0" smtClean="0">
                <a:latin typeface="Arial"/>
                <a:cs typeface="Arial"/>
              </a:rPr>
              <a:t>           N = number of processors</a:t>
            </a:r>
          </a:p>
        </p:txBody>
      </p:sp>
      <p:graphicFrame>
        <p:nvGraphicFramePr>
          <p:cNvPr id="2" name="Object 1"/>
          <p:cNvGraphicFramePr>
            <a:graphicFrameLocks noChangeAspect="1"/>
          </p:cNvGraphicFramePr>
          <p:nvPr>
            <p:extLst>
              <p:ext uri="{D42A27DB-BD31-4B8C-83A1-F6EECF244321}">
                <p14:modId xmlns:p14="http://schemas.microsoft.com/office/powerpoint/2010/main" val="3621413296"/>
              </p:ext>
            </p:extLst>
          </p:nvPr>
        </p:nvGraphicFramePr>
        <p:xfrm>
          <a:off x="3041650" y="3966742"/>
          <a:ext cx="2178050" cy="1073687"/>
        </p:xfrm>
        <a:graphic>
          <a:graphicData uri="http://schemas.openxmlformats.org/presentationml/2006/ole">
            <mc:AlternateContent xmlns:mc="http://schemas.openxmlformats.org/markup-compatibility/2006">
              <mc:Choice xmlns:v="urn:schemas-microsoft-com:vml" Requires="v">
                <p:oleObj spid="_x0000_s1070" name="Equation" r:id="rId3" imgW="901700" imgH="444500" progId="Equation.3">
                  <p:embed/>
                </p:oleObj>
              </mc:Choice>
              <mc:Fallback>
                <p:oleObj name="Equation" r:id="rId3" imgW="901700" imgH="444500" progId="Equation.3">
                  <p:embed/>
                  <p:pic>
                    <p:nvPicPr>
                      <p:cNvPr id="0" name=""/>
                      <p:cNvPicPr/>
                      <p:nvPr/>
                    </p:nvPicPr>
                    <p:blipFill>
                      <a:blip r:embed="rId4"/>
                      <a:stretch>
                        <a:fillRect/>
                      </a:stretch>
                    </p:blipFill>
                    <p:spPr>
                      <a:xfrm>
                        <a:off x="3041650" y="3966742"/>
                        <a:ext cx="2178050" cy="1073687"/>
                      </a:xfrm>
                      <a:prstGeom prst="rect">
                        <a:avLst/>
                      </a:prstGeom>
                    </p:spPr>
                  </p:pic>
                </p:oleObj>
              </mc:Fallback>
            </mc:AlternateContent>
          </a:graphicData>
        </a:graphic>
      </p:graphicFrame>
    </p:spTree>
    <p:extLst>
      <p:ext uri="{BB962C8B-B14F-4D97-AF65-F5344CB8AC3E}">
        <p14:creationId xmlns:p14="http://schemas.microsoft.com/office/powerpoint/2010/main" val="32208328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Theoretical Limit</a:t>
            </a:r>
            <a:endParaRPr sz="3600" dirty="0">
              <a:solidFill>
                <a:prstClr val="white"/>
              </a:solidFill>
            </a:endParaRPr>
          </a:p>
        </p:txBody>
      </p:sp>
      <p:pic>
        <p:nvPicPr>
          <p:cNvPr id="4" name="Picture 3"/>
          <p:cNvPicPr>
            <a:picLocks noChangeAspect="1"/>
          </p:cNvPicPr>
          <p:nvPr/>
        </p:nvPicPr>
        <p:blipFill rotWithShape="1">
          <a:blip r:embed="rId2"/>
          <a:srcRect t="4644"/>
          <a:stretch/>
        </p:blipFill>
        <p:spPr>
          <a:xfrm>
            <a:off x="492882" y="977900"/>
            <a:ext cx="8425908" cy="4589780"/>
          </a:xfrm>
          <a:prstGeom prst="rect">
            <a:avLst/>
          </a:prstGeom>
        </p:spPr>
      </p:pic>
      <p:sp>
        <p:nvSpPr>
          <p:cNvPr id="6" name="TextBox 5"/>
          <p:cNvSpPr txBox="1"/>
          <p:nvPr/>
        </p:nvSpPr>
        <p:spPr>
          <a:xfrm>
            <a:off x="2260600" y="5720080"/>
            <a:ext cx="5041900" cy="769441"/>
          </a:xfrm>
          <a:prstGeom prst="rect">
            <a:avLst/>
          </a:prstGeom>
          <a:noFill/>
        </p:spPr>
        <p:txBody>
          <a:bodyPr wrap="square" rtlCol="0">
            <a:spAutoFit/>
          </a:bodyPr>
          <a:lstStyle/>
          <a:p>
            <a:r>
              <a:rPr lang="en-US" sz="2200" b="1" dirty="0" smtClean="0">
                <a:solidFill>
                  <a:srgbClr val="FF0000"/>
                </a:solidFill>
                <a:latin typeface="Arial"/>
                <a:cs typeface="Arial"/>
              </a:rPr>
              <a:t>As you add processors, you reach a point of diminishing returns! </a:t>
            </a:r>
            <a:endParaRPr lang="en-US" sz="2200" b="1" dirty="0">
              <a:solidFill>
                <a:srgbClr val="FF0000"/>
              </a:solidFill>
              <a:latin typeface="Arial"/>
              <a:cs typeface="Arial"/>
            </a:endParaRPr>
          </a:p>
        </p:txBody>
      </p:sp>
    </p:spTree>
    <p:extLst>
      <p:ext uri="{BB962C8B-B14F-4D97-AF65-F5344CB8AC3E}">
        <p14:creationId xmlns:p14="http://schemas.microsoft.com/office/powerpoint/2010/main" val="4292580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In Reality</a:t>
            </a:r>
            <a:endParaRPr sz="3600" dirty="0">
              <a:solidFill>
                <a:prstClr val="white"/>
              </a:solidFill>
            </a:endParaRPr>
          </a:p>
        </p:txBody>
      </p:sp>
      <p:pic>
        <p:nvPicPr>
          <p:cNvPr id="2" name="Picture 1"/>
          <p:cNvPicPr>
            <a:picLocks noChangeAspect="1"/>
          </p:cNvPicPr>
          <p:nvPr/>
        </p:nvPicPr>
        <p:blipFill rotWithShape="1">
          <a:blip r:embed="rId2"/>
          <a:srcRect l="2476" r="4762"/>
          <a:stretch/>
        </p:blipFill>
        <p:spPr>
          <a:xfrm>
            <a:off x="0" y="2951559"/>
            <a:ext cx="6184900" cy="3350012"/>
          </a:xfrm>
          <a:prstGeom prst="rect">
            <a:avLst/>
          </a:prstGeom>
        </p:spPr>
      </p:pic>
      <p:sp>
        <p:nvSpPr>
          <p:cNvPr id="6" name="TextBox 5"/>
          <p:cNvSpPr txBox="1"/>
          <p:nvPr/>
        </p:nvSpPr>
        <p:spPr>
          <a:xfrm>
            <a:off x="6299200" y="3702604"/>
            <a:ext cx="3066618" cy="1200329"/>
          </a:xfrm>
          <a:prstGeom prst="rect">
            <a:avLst/>
          </a:prstGeom>
          <a:noFill/>
        </p:spPr>
        <p:txBody>
          <a:bodyPr wrap="square" rtlCol="0">
            <a:spAutoFit/>
          </a:bodyPr>
          <a:lstStyle/>
          <a:p>
            <a:r>
              <a:rPr lang="en-US" dirty="0" smtClean="0">
                <a:latin typeface="Arial"/>
                <a:cs typeface="Arial"/>
              </a:rPr>
              <a:t>Reasons:</a:t>
            </a:r>
          </a:p>
          <a:p>
            <a:r>
              <a:rPr lang="en-US" dirty="0" smtClean="0">
                <a:latin typeface="Arial"/>
                <a:cs typeface="Arial"/>
              </a:rPr>
              <a:t>Various kinds of overhead</a:t>
            </a:r>
          </a:p>
          <a:p>
            <a:r>
              <a:rPr lang="en-US" dirty="0" smtClean="0">
                <a:latin typeface="Arial"/>
                <a:cs typeface="Arial"/>
              </a:rPr>
              <a:t>Communication costs</a:t>
            </a:r>
          </a:p>
          <a:p>
            <a:r>
              <a:rPr lang="en-US" dirty="0" smtClean="0">
                <a:latin typeface="Arial"/>
                <a:cs typeface="Arial"/>
              </a:rPr>
              <a:t>Load imbalances  </a:t>
            </a:r>
            <a:endParaRPr lang="en-US" dirty="0">
              <a:latin typeface="Arial"/>
              <a:cs typeface="Arial"/>
            </a:endParaRPr>
          </a:p>
        </p:txBody>
      </p:sp>
      <p:sp>
        <p:nvSpPr>
          <p:cNvPr id="7" name="TextBox 6"/>
          <p:cNvSpPr txBox="1"/>
          <p:nvPr/>
        </p:nvSpPr>
        <p:spPr>
          <a:xfrm>
            <a:off x="310896" y="1104900"/>
            <a:ext cx="8706104" cy="1846659"/>
          </a:xfrm>
          <a:prstGeom prst="rect">
            <a:avLst/>
          </a:prstGeom>
          <a:noFill/>
        </p:spPr>
        <p:txBody>
          <a:bodyPr wrap="square" rtlCol="0">
            <a:spAutoFit/>
          </a:bodyPr>
          <a:lstStyle/>
          <a:p>
            <a:r>
              <a:rPr lang="en-US" sz="2400" dirty="0" smtClean="0">
                <a:latin typeface="Arial"/>
                <a:cs typeface="Arial"/>
              </a:rPr>
              <a:t>Reality set in </a:t>
            </a:r>
          </a:p>
          <a:p>
            <a:pPr marL="800100" lvl="1" indent="-342900">
              <a:buFont typeface="Arial"/>
              <a:buChar char="•"/>
            </a:pPr>
            <a:r>
              <a:rPr lang="en-US" sz="2400" dirty="0" smtClean="0">
                <a:latin typeface="Arial"/>
                <a:cs typeface="Arial"/>
              </a:rPr>
              <a:t>Expect to lag behind perfection.</a:t>
            </a:r>
          </a:p>
          <a:p>
            <a:pPr marL="800100" lvl="1" indent="-342900">
              <a:buFont typeface="Arial"/>
              <a:buChar char="•"/>
            </a:pPr>
            <a:r>
              <a:rPr lang="en-US" sz="2400" dirty="0" smtClean="0">
                <a:latin typeface="Arial"/>
                <a:cs typeface="Arial"/>
              </a:rPr>
              <a:t>Expect a sweet spot beyond which adding processors will make things worse. (Scaling study in necessary)</a:t>
            </a:r>
          </a:p>
          <a:p>
            <a:endParaRPr lang="en-US" dirty="0"/>
          </a:p>
        </p:txBody>
      </p:sp>
    </p:spTree>
    <p:extLst>
      <p:ext uri="{BB962C8B-B14F-4D97-AF65-F5344CB8AC3E}">
        <p14:creationId xmlns:p14="http://schemas.microsoft.com/office/powerpoint/2010/main" val="330163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Message Passing Interface</a:t>
            </a:r>
            <a:endParaRPr sz="3600" dirty="0">
              <a:solidFill>
                <a:prstClr val="white"/>
              </a:solidFill>
            </a:endParaRPr>
          </a:p>
        </p:txBody>
      </p:sp>
      <p:sp>
        <p:nvSpPr>
          <p:cNvPr id="3" name="TextBox 2"/>
          <p:cNvSpPr txBox="1"/>
          <p:nvPr/>
        </p:nvSpPr>
        <p:spPr>
          <a:xfrm>
            <a:off x="310896" y="1281668"/>
            <a:ext cx="8579104" cy="4154983"/>
          </a:xfrm>
          <a:prstGeom prst="rect">
            <a:avLst/>
          </a:prstGeom>
          <a:noFill/>
        </p:spPr>
        <p:txBody>
          <a:bodyPr wrap="square" rtlCol="0">
            <a:spAutoFit/>
          </a:bodyPr>
          <a:lstStyle/>
          <a:p>
            <a:pPr marL="342900" indent="-342900">
              <a:buFont typeface="Arial"/>
              <a:buChar char="•"/>
            </a:pPr>
            <a:r>
              <a:rPr lang="en-US" sz="2400" dirty="0" smtClean="0">
                <a:latin typeface="Arial"/>
                <a:cs typeface="Arial"/>
              </a:rPr>
              <a:t>MPI (Message Passing Interface) is a specification for message passing library that is standardized by MPI Forum.</a:t>
            </a:r>
          </a:p>
          <a:p>
            <a:pPr marL="342900" indent="-342900">
              <a:buFont typeface="Arial"/>
              <a:buChar char="•"/>
            </a:pPr>
            <a:endParaRPr lang="en-US" sz="2400" dirty="0">
              <a:latin typeface="Arial"/>
              <a:cs typeface="Arial"/>
            </a:endParaRPr>
          </a:p>
          <a:p>
            <a:pPr marL="342900" indent="-342900">
              <a:buFont typeface="Arial"/>
              <a:buChar char="•"/>
            </a:pPr>
            <a:r>
              <a:rPr lang="en-US" sz="2400" dirty="0" smtClean="0">
                <a:latin typeface="Arial"/>
                <a:cs typeface="Arial"/>
              </a:rPr>
              <a:t>Multiple vendor-specific implementations: MVAPICH, Intel-MPI, IBM MPI, </a:t>
            </a:r>
            <a:r>
              <a:rPr lang="en-US" sz="2400" dirty="0" err="1" smtClean="0">
                <a:latin typeface="Arial"/>
                <a:cs typeface="Arial"/>
              </a:rPr>
              <a:t>OpenMPI</a:t>
            </a:r>
            <a:r>
              <a:rPr lang="en-US" sz="2400" dirty="0" smtClean="0">
                <a:latin typeface="Arial"/>
                <a:cs typeface="Arial"/>
              </a:rPr>
              <a:t>. </a:t>
            </a:r>
          </a:p>
          <a:p>
            <a:endParaRPr lang="en-US" sz="2400" dirty="0" smtClean="0">
              <a:latin typeface="Arial"/>
              <a:cs typeface="Arial"/>
            </a:endParaRPr>
          </a:p>
          <a:p>
            <a:pPr marL="342900" indent="-342900">
              <a:buFont typeface="Arial"/>
              <a:buChar char="•"/>
            </a:pPr>
            <a:r>
              <a:rPr lang="en-US" sz="2400" dirty="0" smtClean="0">
                <a:latin typeface="Arial"/>
                <a:cs typeface="Arial"/>
              </a:rPr>
              <a:t>MPI </a:t>
            </a:r>
            <a:r>
              <a:rPr lang="en-US" sz="2400" dirty="0" err="1" smtClean="0">
                <a:latin typeface="Arial"/>
                <a:cs typeface="Arial"/>
              </a:rPr>
              <a:t>speicifications</a:t>
            </a:r>
            <a:r>
              <a:rPr lang="en-US" sz="2400" dirty="0" smtClean="0">
                <a:latin typeface="Arial"/>
                <a:cs typeface="Arial"/>
              </a:rPr>
              <a:t> have been defined both C and Fortran, most recent version is MPI-3.</a:t>
            </a:r>
          </a:p>
          <a:p>
            <a:pPr marL="342900" indent="-342900">
              <a:buFont typeface="Arial"/>
              <a:buChar char="•"/>
            </a:pPr>
            <a:endParaRPr lang="en-US" sz="2400" dirty="0">
              <a:latin typeface="Arial"/>
              <a:cs typeface="Arial"/>
            </a:endParaRPr>
          </a:p>
          <a:p>
            <a:pPr marL="342900" indent="-342900">
              <a:buFont typeface="Arial"/>
              <a:buChar char="•"/>
            </a:pPr>
            <a:r>
              <a:rPr lang="en-US" sz="2400" dirty="0" smtClean="0">
                <a:latin typeface="Arial"/>
                <a:cs typeface="Arial"/>
              </a:rPr>
              <a:t>Over 100 advanced routines but 6-10 basic ones.</a:t>
            </a:r>
          </a:p>
        </p:txBody>
      </p:sp>
    </p:spTree>
    <p:extLst>
      <p:ext uri="{BB962C8B-B14F-4D97-AF65-F5344CB8AC3E}">
        <p14:creationId xmlns:p14="http://schemas.microsoft.com/office/powerpoint/2010/main" val="29621319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a:grpSpLocks noChangeAspect="1"/>
          </p:cNvGrpSpPr>
          <p:nvPr/>
        </p:nvGrpSpPr>
        <p:grpSpPr>
          <a:xfrm>
            <a:off x="310896" y="2801815"/>
            <a:ext cx="3222987" cy="2651760"/>
            <a:chOff x="569632" y="2973294"/>
            <a:chExt cx="2851898" cy="2420471"/>
          </a:xfrm>
        </p:grpSpPr>
        <p:pic>
          <p:nvPicPr>
            <p:cNvPr id="6" name="Picture 5" descr="prog_structure.gif"/>
            <p:cNvPicPr>
              <a:picLocks noChangeAspect="1"/>
            </p:cNvPicPr>
            <p:nvPr/>
          </p:nvPicPr>
          <p:blipFill rotWithShape="1">
            <a:blip r:embed="rId2">
              <a:extLst>
                <a:ext uri="{28A0092B-C50C-407E-A947-70E740481C1C}">
                  <a14:useLocalDpi xmlns:a14="http://schemas.microsoft.com/office/drawing/2010/main" val="0"/>
                </a:ext>
              </a:extLst>
            </a:blip>
            <a:srcRect t="30366" r="27802" b="14605"/>
            <a:stretch/>
          </p:blipFill>
          <p:spPr>
            <a:xfrm>
              <a:off x="569632" y="2973294"/>
              <a:ext cx="2792133" cy="2420471"/>
            </a:xfrm>
            <a:prstGeom prst="rect">
              <a:avLst/>
            </a:prstGeom>
          </p:spPr>
        </p:pic>
        <p:sp>
          <p:nvSpPr>
            <p:cNvPr id="12" name="Rectangle 11"/>
            <p:cNvSpPr/>
            <p:nvPr/>
          </p:nvSpPr>
          <p:spPr>
            <a:xfrm>
              <a:off x="2868706" y="3182471"/>
              <a:ext cx="493059" cy="23905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928471" y="5020236"/>
              <a:ext cx="493059" cy="23905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9" name="Group 18"/>
          <p:cNvGrpSpPr/>
          <p:nvPr/>
        </p:nvGrpSpPr>
        <p:grpSpPr>
          <a:xfrm>
            <a:off x="5605871" y="2801815"/>
            <a:ext cx="3226229" cy="2651760"/>
            <a:chOff x="697531" y="3039680"/>
            <a:chExt cx="2723999" cy="2309597"/>
          </a:xfrm>
        </p:grpSpPr>
        <p:pic>
          <p:nvPicPr>
            <p:cNvPr id="20" name="Picture 19" descr="prog_structure.gif"/>
            <p:cNvPicPr>
              <a:picLocks noChangeAspect="1"/>
            </p:cNvPicPr>
            <p:nvPr/>
          </p:nvPicPr>
          <p:blipFill rotWithShape="1">
            <a:blip r:embed="rId2">
              <a:extLst>
                <a:ext uri="{28A0092B-C50C-407E-A947-70E740481C1C}">
                  <a14:useLocalDpi xmlns:a14="http://schemas.microsoft.com/office/drawing/2010/main" val="0"/>
                </a:ext>
              </a:extLst>
            </a:blip>
            <a:srcRect t="30366" r="27802" b="14605"/>
            <a:stretch/>
          </p:blipFill>
          <p:spPr>
            <a:xfrm>
              <a:off x="697531" y="3039680"/>
              <a:ext cx="2664234" cy="2309597"/>
            </a:xfrm>
            <a:prstGeom prst="rect">
              <a:avLst/>
            </a:prstGeom>
          </p:spPr>
        </p:pic>
        <p:sp>
          <p:nvSpPr>
            <p:cNvPr id="21" name="Rectangle 20"/>
            <p:cNvSpPr/>
            <p:nvPr/>
          </p:nvSpPr>
          <p:spPr>
            <a:xfrm>
              <a:off x="2868706" y="3182471"/>
              <a:ext cx="493059" cy="23905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2928471" y="5020236"/>
              <a:ext cx="493059" cy="23905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7" name="Picture 6" descr="prog_structure.gif"/>
          <p:cNvPicPr>
            <a:picLocks noChangeAspect="1"/>
          </p:cNvPicPr>
          <p:nvPr/>
        </p:nvPicPr>
        <p:blipFill rotWithShape="1">
          <a:blip r:embed="rId2">
            <a:extLst>
              <a:ext uri="{28A0092B-C50C-407E-A947-70E740481C1C}">
                <a14:useLocalDpi xmlns:a14="http://schemas.microsoft.com/office/drawing/2010/main" val="0"/>
              </a:ext>
            </a:extLst>
          </a:blip>
          <a:srcRect t="2225" b="70052"/>
          <a:stretch/>
        </p:blipFill>
        <p:spPr>
          <a:xfrm>
            <a:off x="2324345" y="911414"/>
            <a:ext cx="5638800" cy="1778000"/>
          </a:xfrm>
          <a:prstGeom prst="rect">
            <a:avLst/>
          </a:prstGeom>
        </p:spPr>
      </p:pic>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MPI Program Structure</a:t>
            </a:r>
            <a:endParaRPr sz="3600" dirty="0">
              <a:solidFill>
                <a:prstClr val="white"/>
              </a:solidFill>
            </a:endParaRPr>
          </a:p>
        </p:txBody>
      </p:sp>
      <p:pic>
        <p:nvPicPr>
          <p:cNvPr id="8" name="Picture 7" descr="prog_structure.gif"/>
          <p:cNvPicPr>
            <a:picLocks noChangeAspect="1"/>
          </p:cNvPicPr>
          <p:nvPr/>
        </p:nvPicPr>
        <p:blipFill rotWithShape="1">
          <a:blip r:embed="rId2">
            <a:extLst>
              <a:ext uri="{28A0092B-C50C-407E-A947-70E740481C1C}">
                <a14:useLocalDpi xmlns:a14="http://schemas.microsoft.com/office/drawing/2010/main" val="0"/>
              </a:ext>
            </a:extLst>
          </a:blip>
          <a:srcRect t="86059" r="-2199" b="429"/>
          <a:stretch/>
        </p:blipFill>
        <p:spPr>
          <a:xfrm>
            <a:off x="2200333" y="5702300"/>
            <a:ext cx="5762812" cy="866588"/>
          </a:xfrm>
          <a:prstGeom prst="rect">
            <a:avLst/>
          </a:prstGeom>
        </p:spPr>
      </p:pic>
      <p:sp>
        <p:nvSpPr>
          <p:cNvPr id="9" name="Rounded Rectangle 8"/>
          <p:cNvSpPr/>
          <p:nvPr/>
        </p:nvSpPr>
        <p:spPr>
          <a:xfrm>
            <a:off x="310895" y="2801815"/>
            <a:ext cx="8521205" cy="2748086"/>
          </a:xfrm>
          <a:prstGeom prst="roundRect">
            <a:avLst/>
          </a:prstGeom>
          <a:noFill/>
          <a:ln w="28575"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3376897" y="2859232"/>
            <a:ext cx="2471315" cy="369332"/>
          </a:xfrm>
          <a:prstGeom prst="rect">
            <a:avLst/>
          </a:prstGeom>
          <a:noFill/>
        </p:spPr>
        <p:txBody>
          <a:bodyPr wrap="none" rtlCol="0">
            <a:spAutoFit/>
          </a:bodyPr>
          <a:lstStyle/>
          <a:p>
            <a:r>
              <a:rPr lang="en-US" b="1" i="1" dirty="0" smtClean="0">
                <a:solidFill>
                  <a:srgbClr val="FF0000"/>
                </a:solidFill>
                <a:latin typeface="Arial"/>
                <a:cs typeface="Arial"/>
              </a:rPr>
              <a:t>Parallel code begins</a:t>
            </a:r>
          </a:p>
        </p:txBody>
      </p:sp>
      <p:sp>
        <p:nvSpPr>
          <p:cNvPr id="31" name="TextBox 30"/>
          <p:cNvSpPr txBox="1"/>
          <p:nvPr/>
        </p:nvSpPr>
        <p:spPr>
          <a:xfrm>
            <a:off x="3582031" y="5058854"/>
            <a:ext cx="2266181" cy="369332"/>
          </a:xfrm>
          <a:prstGeom prst="rect">
            <a:avLst/>
          </a:prstGeom>
          <a:noFill/>
        </p:spPr>
        <p:txBody>
          <a:bodyPr wrap="none" rtlCol="0">
            <a:spAutoFit/>
          </a:bodyPr>
          <a:lstStyle/>
          <a:p>
            <a:r>
              <a:rPr lang="en-US" b="1" i="1" dirty="0" smtClean="0">
                <a:solidFill>
                  <a:srgbClr val="FF0000"/>
                </a:solidFill>
                <a:latin typeface="Arial"/>
                <a:cs typeface="Arial"/>
              </a:rPr>
              <a:t>Parallel code ends</a:t>
            </a:r>
          </a:p>
        </p:txBody>
      </p:sp>
      <p:sp>
        <p:nvSpPr>
          <p:cNvPr id="16" name="TextBox 15"/>
          <p:cNvSpPr txBox="1"/>
          <p:nvPr/>
        </p:nvSpPr>
        <p:spPr>
          <a:xfrm>
            <a:off x="3688605" y="3325993"/>
            <a:ext cx="1925094" cy="1754327"/>
          </a:xfrm>
          <a:prstGeom prst="rect">
            <a:avLst/>
          </a:prstGeom>
          <a:noFill/>
        </p:spPr>
        <p:txBody>
          <a:bodyPr wrap="square" rtlCol="0">
            <a:spAutoFit/>
          </a:bodyPr>
          <a:lstStyle/>
          <a:p>
            <a:r>
              <a:rPr lang="en-US" b="1" i="1" dirty="0" smtClean="0">
                <a:solidFill>
                  <a:srgbClr val="0000FF"/>
                </a:solidFill>
                <a:latin typeface="Arial"/>
                <a:cs typeface="Arial"/>
              </a:rPr>
              <a:t>Each process does some calculation and pass/receive messages to others</a:t>
            </a:r>
          </a:p>
        </p:txBody>
      </p:sp>
    </p:spTree>
    <p:extLst>
      <p:ext uri="{BB962C8B-B14F-4D97-AF65-F5344CB8AC3E}">
        <p14:creationId xmlns:p14="http://schemas.microsoft.com/office/powerpoint/2010/main" val="2341470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85694" y="917388"/>
            <a:ext cx="7922758" cy="5193552"/>
          </a:xfrm>
          <a:prstGeom prst="rect">
            <a:avLst/>
          </a:prstGeom>
        </p:spPr>
      </p:pic>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Divide &amp; Conquer</a:t>
            </a:r>
            <a:endParaRPr sz="3600" dirty="0">
              <a:solidFill>
                <a:prstClr val="white"/>
              </a:solidFill>
            </a:endParaRPr>
          </a:p>
        </p:txBody>
      </p:sp>
    </p:spTree>
    <p:extLst>
      <p:ext uri="{BB962C8B-B14F-4D97-AF65-F5344CB8AC3E}">
        <p14:creationId xmlns:p14="http://schemas.microsoft.com/office/powerpoint/2010/main" val="2016862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Every MPI Program</a:t>
            </a:r>
            <a:endParaRPr sz="3600" dirty="0">
              <a:solidFill>
                <a:prstClr val="white"/>
              </a:solidFill>
            </a:endParaRPr>
          </a:p>
        </p:txBody>
      </p:sp>
      <p:sp>
        <p:nvSpPr>
          <p:cNvPr id="7" name="Slide Number Placeholder 5"/>
          <p:cNvSpPr txBox="1">
            <a:spLocks/>
          </p:cNvSpPr>
          <p:nvPr/>
        </p:nvSpPr>
        <p:spPr>
          <a:xfrm>
            <a:off x="457200" y="6355080"/>
            <a:ext cx="372916"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FCFE262-5BD4-0446-A00F-0259D4BA9D77}" type="slidenum">
              <a:rPr lang="en-US" smtClean="0">
                <a:solidFill>
                  <a:prstClr val="black">
                    <a:tint val="75000"/>
                  </a:prstClr>
                </a:solidFill>
                <a:latin typeface="Calibri"/>
              </a:rPr>
              <a:pPr/>
              <a:t>17</a:t>
            </a:fld>
            <a:endParaRPr lang="en-US" dirty="0">
              <a:solidFill>
                <a:prstClr val="black">
                  <a:tint val="75000"/>
                </a:prstClr>
              </a:solidFill>
              <a:latin typeface="Calibri"/>
            </a:endParaRPr>
          </a:p>
        </p:txBody>
      </p:sp>
      <p:pic>
        <p:nvPicPr>
          <p:cNvPr id="2" name="Picture 1"/>
          <p:cNvPicPr>
            <a:picLocks noChangeAspect="1"/>
          </p:cNvPicPr>
          <p:nvPr/>
        </p:nvPicPr>
        <p:blipFill>
          <a:blip r:embed="rId2"/>
          <a:stretch>
            <a:fillRect/>
          </a:stretch>
        </p:blipFill>
        <p:spPr>
          <a:xfrm>
            <a:off x="457200" y="2309100"/>
            <a:ext cx="8521700" cy="3911600"/>
          </a:xfrm>
          <a:prstGeom prst="rect">
            <a:avLst/>
          </a:prstGeom>
        </p:spPr>
      </p:pic>
      <p:sp>
        <p:nvSpPr>
          <p:cNvPr id="3" name="TextBox 2"/>
          <p:cNvSpPr txBox="1"/>
          <p:nvPr/>
        </p:nvSpPr>
        <p:spPr>
          <a:xfrm>
            <a:off x="179406" y="1031925"/>
            <a:ext cx="8799493" cy="1107996"/>
          </a:xfrm>
          <a:prstGeom prst="rect">
            <a:avLst/>
          </a:prstGeom>
          <a:noFill/>
        </p:spPr>
        <p:txBody>
          <a:bodyPr wrap="square" rtlCol="0">
            <a:spAutoFit/>
          </a:bodyPr>
          <a:lstStyle/>
          <a:p>
            <a:pPr marL="285750" indent="-285750">
              <a:buFont typeface="Arial"/>
              <a:buChar char="•"/>
            </a:pPr>
            <a:r>
              <a:rPr lang="en-US" sz="2200" dirty="0" smtClean="0">
                <a:latin typeface="Arial"/>
                <a:cs typeface="Arial"/>
              </a:rPr>
              <a:t>Includes the MPI header file (</a:t>
            </a:r>
            <a:r>
              <a:rPr lang="en-US" sz="2200" dirty="0" err="1" smtClean="0">
                <a:solidFill>
                  <a:srgbClr val="FF0000"/>
                </a:solidFill>
                <a:latin typeface="Courier New"/>
                <a:cs typeface="Courier New"/>
              </a:rPr>
              <a:t>mpi.h</a:t>
            </a:r>
            <a:r>
              <a:rPr lang="en-US" sz="2200" dirty="0" smtClean="0">
                <a:latin typeface="Arial"/>
                <a:cs typeface="Arial"/>
              </a:rPr>
              <a:t>)</a:t>
            </a:r>
          </a:p>
          <a:p>
            <a:pPr marL="285750" indent="-285750">
              <a:buFont typeface="Arial"/>
              <a:buChar char="•"/>
            </a:pPr>
            <a:r>
              <a:rPr lang="en-US" sz="2200" dirty="0" smtClean="0">
                <a:latin typeface="Arial"/>
                <a:cs typeface="Arial"/>
              </a:rPr>
              <a:t>Has a routine to initialize the MPI environment (</a:t>
            </a:r>
            <a:r>
              <a:rPr lang="en-US" sz="2200" dirty="0" err="1" smtClean="0">
                <a:solidFill>
                  <a:srgbClr val="FF0000"/>
                </a:solidFill>
                <a:latin typeface="Courier New"/>
                <a:cs typeface="Courier New"/>
              </a:rPr>
              <a:t>MPI_Init</a:t>
            </a:r>
            <a:r>
              <a:rPr lang="en-US" sz="2200" dirty="0" smtClean="0">
                <a:latin typeface="Arial"/>
                <a:cs typeface="Arial"/>
              </a:rPr>
              <a:t>)</a:t>
            </a:r>
          </a:p>
          <a:p>
            <a:pPr marL="285750" indent="-285750">
              <a:buFont typeface="Arial"/>
              <a:buChar char="•"/>
            </a:pPr>
            <a:r>
              <a:rPr lang="en-US" sz="2200" dirty="0">
                <a:latin typeface="Arial"/>
                <a:cs typeface="Arial"/>
              </a:rPr>
              <a:t>Has a routine to </a:t>
            </a:r>
            <a:r>
              <a:rPr lang="en-US" sz="2200" dirty="0" smtClean="0">
                <a:latin typeface="Arial"/>
                <a:cs typeface="Arial"/>
              </a:rPr>
              <a:t>terminate </a:t>
            </a:r>
            <a:r>
              <a:rPr lang="en-US" sz="2200" dirty="0">
                <a:latin typeface="Arial"/>
                <a:cs typeface="Arial"/>
              </a:rPr>
              <a:t>the MPI environment (</a:t>
            </a:r>
            <a:r>
              <a:rPr lang="en-US" sz="2200" dirty="0" err="1" smtClean="0">
                <a:solidFill>
                  <a:srgbClr val="FF0000"/>
                </a:solidFill>
                <a:latin typeface="Courier New"/>
                <a:cs typeface="Courier New"/>
              </a:rPr>
              <a:t>MPI_Finalize</a:t>
            </a:r>
            <a:r>
              <a:rPr lang="en-US" sz="2200" dirty="0" smtClean="0">
                <a:latin typeface="Arial"/>
                <a:cs typeface="Arial"/>
              </a:rPr>
              <a:t>)</a:t>
            </a:r>
            <a:endParaRPr lang="en-US" sz="2200" dirty="0">
              <a:latin typeface="Arial"/>
              <a:cs typeface="Arial"/>
            </a:endParaRPr>
          </a:p>
        </p:txBody>
      </p:sp>
    </p:spTree>
    <p:extLst>
      <p:ext uri="{BB962C8B-B14F-4D97-AF65-F5344CB8AC3E}">
        <p14:creationId xmlns:p14="http://schemas.microsoft.com/office/powerpoint/2010/main" val="3730293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Communicators</a:t>
            </a:r>
            <a:endParaRPr sz="3600" dirty="0">
              <a:solidFill>
                <a:prstClr val="white"/>
              </a:solidFill>
            </a:endParaRPr>
          </a:p>
        </p:txBody>
      </p:sp>
      <p:pic>
        <p:nvPicPr>
          <p:cNvPr id="3" name="Picture 2" descr="comm_worl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2670"/>
            <a:ext cx="5073506" cy="3074544"/>
          </a:xfrm>
          <a:prstGeom prst="rect">
            <a:avLst/>
          </a:prstGeom>
        </p:spPr>
      </p:pic>
      <p:sp>
        <p:nvSpPr>
          <p:cNvPr id="4" name="TextBox 3"/>
          <p:cNvSpPr txBox="1"/>
          <p:nvPr/>
        </p:nvSpPr>
        <p:spPr>
          <a:xfrm>
            <a:off x="5260272" y="1398293"/>
            <a:ext cx="3883728" cy="4524316"/>
          </a:xfrm>
          <a:prstGeom prst="rect">
            <a:avLst/>
          </a:prstGeom>
          <a:noFill/>
        </p:spPr>
        <p:txBody>
          <a:bodyPr wrap="square" rtlCol="0">
            <a:spAutoFit/>
          </a:bodyPr>
          <a:lstStyle/>
          <a:p>
            <a:pPr marL="285750" indent="-285750">
              <a:buFont typeface="Arial"/>
              <a:buChar char="•"/>
            </a:pPr>
            <a:r>
              <a:rPr lang="en-US" dirty="0" smtClean="0">
                <a:latin typeface="Arial"/>
                <a:cs typeface="Arial"/>
              </a:rPr>
              <a:t>Communicators are objects that are used to define which collection of processes may communicate with each other. </a:t>
            </a:r>
          </a:p>
          <a:p>
            <a:pPr marL="285750" indent="-285750">
              <a:buFont typeface="Arial"/>
              <a:buChar char="•"/>
            </a:pPr>
            <a:endParaRPr lang="en-US" dirty="0">
              <a:latin typeface="Arial"/>
              <a:cs typeface="Arial"/>
            </a:endParaRPr>
          </a:p>
          <a:p>
            <a:pPr marL="285750" indent="-285750">
              <a:buFont typeface="Arial"/>
              <a:buChar char="•"/>
            </a:pPr>
            <a:r>
              <a:rPr lang="en-US" dirty="0" smtClean="0">
                <a:latin typeface="Arial"/>
                <a:cs typeface="Arial"/>
              </a:rPr>
              <a:t>Multiple communicators can be defined.</a:t>
            </a:r>
          </a:p>
          <a:p>
            <a:pPr marL="285750" indent="-285750">
              <a:buFont typeface="Arial"/>
              <a:buChar char="•"/>
            </a:pPr>
            <a:endParaRPr lang="en-US" dirty="0">
              <a:latin typeface="Arial"/>
              <a:cs typeface="Arial"/>
            </a:endParaRPr>
          </a:p>
          <a:p>
            <a:pPr marL="285750" indent="-285750">
              <a:buFont typeface="Arial"/>
              <a:buChar char="•"/>
            </a:pPr>
            <a:r>
              <a:rPr lang="en-US" dirty="0" smtClean="0">
                <a:latin typeface="Arial"/>
                <a:cs typeface="Arial"/>
              </a:rPr>
              <a:t>Most MPI routines require a communicator as an argument.</a:t>
            </a:r>
          </a:p>
          <a:p>
            <a:pPr marL="285750" indent="-285750">
              <a:buFont typeface="Arial"/>
              <a:buChar char="•"/>
            </a:pPr>
            <a:endParaRPr lang="en-US" dirty="0">
              <a:latin typeface="Arial"/>
              <a:cs typeface="Arial"/>
            </a:endParaRPr>
          </a:p>
          <a:p>
            <a:pPr marL="285750" indent="-285750">
              <a:buFont typeface="Arial"/>
              <a:buChar char="•"/>
            </a:pPr>
            <a:r>
              <a:rPr lang="en-US" b="1" dirty="0" smtClean="0">
                <a:solidFill>
                  <a:srgbClr val="FF0000"/>
                </a:solidFill>
                <a:latin typeface="Arial"/>
                <a:cs typeface="Arial"/>
              </a:rPr>
              <a:t>MPI_COMM_WORLD</a:t>
            </a:r>
            <a:r>
              <a:rPr lang="en-US" dirty="0" smtClean="0">
                <a:latin typeface="Arial"/>
                <a:cs typeface="Arial"/>
              </a:rPr>
              <a:t> is the predefined communicator that includes all MPI processes.</a:t>
            </a:r>
          </a:p>
          <a:p>
            <a:endParaRPr lang="en-US" dirty="0"/>
          </a:p>
          <a:p>
            <a:endParaRPr lang="en-US" dirty="0"/>
          </a:p>
        </p:txBody>
      </p:sp>
      <p:sp>
        <p:nvSpPr>
          <p:cNvPr id="6" name="TextBox 5"/>
          <p:cNvSpPr txBox="1"/>
          <p:nvPr/>
        </p:nvSpPr>
        <p:spPr>
          <a:xfrm>
            <a:off x="186765" y="4597452"/>
            <a:ext cx="5134841" cy="1200329"/>
          </a:xfrm>
          <a:prstGeom prst="rect">
            <a:avLst/>
          </a:prstGeom>
          <a:noFill/>
        </p:spPr>
        <p:txBody>
          <a:bodyPr wrap="square" rtlCol="0">
            <a:spAutoFit/>
          </a:bodyPr>
          <a:lstStyle/>
          <a:p>
            <a:r>
              <a:rPr lang="en-US" b="1" i="1" dirty="0" smtClean="0">
                <a:solidFill>
                  <a:srgbClr val="0000FF"/>
                </a:solidFill>
                <a:latin typeface="Arial"/>
                <a:cs typeface="Arial"/>
              </a:rPr>
              <a:t>Rank</a:t>
            </a:r>
            <a:r>
              <a:rPr lang="en-US" dirty="0" smtClean="0">
                <a:latin typeface="Arial"/>
                <a:cs typeface="Arial"/>
              </a:rPr>
              <a:t>: every process has its own unique, integer identifiers </a:t>
            </a:r>
            <a:r>
              <a:rPr lang="en-US" dirty="0">
                <a:latin typeface="Arial"/>
                <a:cs typeface="Arial"/>
              </a:rPr>
              <a:t>assigned by the system when the process initializes. </a:t>
            </a:r>
            <a:r>
              <a:rPr lang="en-US" dirty="0" smtClean="0">
                <a:latin typeface="Arial"/>
                <a:cs typeface="Arial"/>
              </a:rPr>
              <a:t>Ranks </a:t>
            </a:r>
            <a:r>
              <a:rPr lang="en-US" dirty="0">
                <a:latin typeface="Arial"/>
                <a:cs typeface="Arial"/>
              </a:rPr>
              <a:t>are contiguous and begin at </a:t>
            </a:r>
            <a:r>
              <a:rPr lang="en-US" i="1" dirty="0" smtClean="0">
                <a:latin typeface="Arial"/>
                <a:cs typeface="Arial"/>
              </a:rPr>
              <a:t>ZERO</a:t>
            </a:r>
            <a:r>
              <a:rPr lang="en-US" dirty="0" smtClean="0">
                <a:latin typeface="Arial"/>
                <a:cs typeface="Arial"/>
              </a:rPr>
              <a:t>. </a:t>
            </a:r>
            <a:endParaRPr lang="en-US" dirty="0">
              <a:latin typeface="Arial"/>
              <a:cs typeface="Arial"/>
            </a:endParaRPr>
          </a:p>
        </p:txBody>
      </p:sp>
    </p:spTree>
    <p:extLst>
      <p:ext uri="{BB962C8B-B14F-4D97-AF65-F5344CB8AC3E}">
        <p14:creationId xmlns:p14="http://schemas.microsoft.com/office/powerpoint/2010/main" val="39807073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19</a:t>
            </a:fld>
            <a:endParaRPr lang="en-US" dirty="0">
              <a:solidFill>
                <a:prstClr val="black">
                  <a:tint val="75000"/>
                </a:prstClr>
              </a:solidFill>
              <a:latin typeface="Calibri"/>
            </a:endParaRPr>
          </a:p>
        </p:txBody>
      </p:sp>
      <p:sp>
        <p:nvSpPr>
          <p:cNvPr id="9"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Typical Work Flow</a:t>
            </a:r>
            <a:endParaRPr sz="3600" dirty="0">
              <a:solidFill>
                <a:prstClr val="white"/>
              </a:solidFill>
            </a:endParaRPr>
          </a:p>
        </p:txBody>
      </p:sp>
      <p:pic>
        <p:nvPicPr>
          <p:cNvPr id="3" name="Picture 2"/>
          <p:cNvPicPr>
            <a:picLocks noChangeAspect="1"/>
          </p:cNvPicPr>
          <p:nvPr/>
        </p:nvPicPr>
        <p:blipFill>
          <a:blip r:embed="rId2"/>
          <a:stretch>
            <a:fillRect/>
          </a:stretch>
        </p:blipFill>
        <p:spPr>
          <a:xfrm>
            <a:off x="637188" y="868680"/>
            <a:ext cx="8035948" cy="5336273"/>
          </a:xfrm>
          <a:prstGeom prst="rect">
            <a:avLst/>
          </a:prstGeom>
        </p:spPr>
      </p:pic>
    </p:spTree>
    <p:extLst>
      <p:ext uri="{BB962C8B-B14F-4D97-AF65-F5344CB8AC3E}">
        <p14:creationId xmlns:p14="http://schemas.microsoft.com/office/powerpoint/2010/main" val="16253514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45" y="0"/>
            <a:ext cx="3801423" cy="1042220"/>
          </a:xfrm>
        </p:spPr>
        <p:txBody>
          <a:bodyPr>
            <a:normAutofit/>
          </a:bodyPr>
          <a:lstStyle/>
          <a:p>
            <a:r>
              <a:rPr lang="en-US" sz="3600" dirty="0" smtClean="0"/>
              <a:t>Homework 0.1</a:t>
            </a:r>
            <a:endParaRPr lang="en-US" sz="3600" dirty="0"/>
          </a:p>
        </p:txBody>
      </p:sp>
      <p:sp>
        <p:nvSpPr>
          <p:cNvPr id="59" name="Text Box 37"/>
          <p:cNvSpPr txBox="1">
            <a:spLocks noChangeArrowheads="1"/>
          </p:cNvSpPr>
          <p:nvPr/>
        </p:nvSpPr>
        <p:spPr bwMode="auto">
          <a:xfrm>
            <a:off x="4748871" y="2512413"/>
            <a:ext cx="232611" cy="448462"/>
          </a:xfrm>
          <a:prstGeom prst="rect">
            <a:avLst/>
          </a:prstGeom>
          <a:noFill/>
          <a:ln w="9525">
            <a:noFill/>
            <a:miter lim="800000"/>
            <a:headEnd/>
            <a:tailEnd/>
          </a:ln>
        </p:spPr>
        <p:txBody>
          <a:bodyPr wrap="none">
            <a:spAutoFit/>
          </a:bodyPr>
          <a:lstStyle/>
          <a:p>
            <a:pPr defTabSz="914400"/>
            <a:endParaRPr lang="en-US" dirty="0">
              <a:latin typeface="Arial"/>
              <a:cs typeface="Arial"/>
            </a:endParaRPr>
          </a:p>
        </p:txBody>
      </p:sp>
      <p:sp>
        <p:nvSpPr>
          <p:cNvPr id="54" name="Rectangle 53"/>
          <p:cNvSpPr/>
          <p:nvPr/>
        </p:nvSpPr>
        <p:spPr>
          <a:xfrm>
            <a:off x="626355" y="3919276"/>
            <a:ext cx="7728656" cy="1051587"/>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nSpc>
                <a:spcPct val="120000"/>
              </a:lnSpc>
            </a:pPr>
            <a:r>
              <a:rPr lang="en-US" sz="2200" dirty="0" smtClean="0">
                <a:solidFill>
                  <a:srgbClr val="0000FF"/>
                </a:solidFill>
                <a:latin typeface="Courier New"/>
                <a:cs typeface="Courier New"/>
              </a:rPr>
              <a:t>$ </a:t>
            </a:r>
            <a:r>
              <a:rPr lang="en-US" sz="2200" dirty="0" err="1" smtClean="0">
                <a:solidFill>
                  <a:srgbClr val="0000FF"/>
                </a:solidFill>
                <a:latin typeface="Courier New"/>
                <a:cs typeface="Courier New"/>
              </a:rPr>
              <a:t>ssh</a:t>
            </a:r>
            <a:r>
              <a:rPr lang="en-US" sz="2200" dirty="0" smtClean="0">
                <a:solidFill>
                  <a:srgbClr val="0000FF"/>
                </a:solidFill>
                <a:latin typeface="Courier New"/>
                <a:cs typeface="Courier New"/>
              </a:rPr>
              <a:t> </a:t>
            </a:r>
            <a:r>
              <a:rPr lang="en-US" sz="2200" dirty="0" err="1" smtClean="0">
                <a:solidFill>
                  <a:srgbClr val="0000FF"/>
                </a:solidFill>
                <a:latin typeface="Courier New"/>
                <a:cs typeface="Courier New"/>
              </a:rPr>
              <a:t>usrename@scholar.rcac.purdue.edu</a:t>
            </a:r>
            <a:endParaRPr lang="en-US" sz="2200" dirty="0" smtClean="0">
              <a:solidFill>
                <a:srgbClr val="0000FF"/>
              </a:solidFill>
              <a:latin typeface="Courier New"/>
              <a:cs typeface="Courier New"/>
            </a:endParaRPr>
          </a:p>
          <a:p>
            <a:pPr>
              <a:lnSpc>
                <a:spcPct val="120000"/>
              </a:lnSpc>
            </a:pPr>
            <a:r>
              <a:rPr lang="en-US" sz="2200" dirty="0" err="1" smtClean="0">
                <a:solidFill>
                  <a:srgbClr val="000000"/>
                </a:solidFill>
                <a:latin typeface="Courier New"/>
                <a:cs typeface="Courier New"/>
              </a:rPr>
              <a:t>username@scholar.rcac.purdue.edu's</a:t>
            </a:r>
            <a:r>
              <a:rPr lang="en-US" sz="2200" dirty="0" smtClean="0">
                <a:solidFill>
                  <a:srgbClr val="000000"/>
                </a:solidFill>
                <a:latin typeface="Courier New"/>
                <a:cs typeface="Courier New"/>
              </a:rPr>
              <a:t> </a:t>
            </a:r>
            <a:r>
              <a:rPr lang="en-US" sz="2200" dirty="0">
                <a:solidFill>
                  <a:srgbClr val="000000"/>
                </a:solidFill>
                <a:latin typeface="Courier New"/>
                <a:cs typeface="Courier New"/>
              </a:rPr>
              <a:t>password:</a:t>
            </a:r>
            <a:endParaRPr lang="en-US" sz="2200" dirty="0" smtClean="0">
              <a:solidFill>
                <a:srgbClr val="000000"/>
              </a:solidFill>
              <a:latin typeface="Courier New"/>
              <a:cs typeface="Courier New"/>
            </a:endParaRPr>
          </a:p>
        </p:txBody>
      </p:sp>
      <p:sp>
        <p:nvSpPr>
          <p:cNvPr id="5" name="TextBox 4"/>
          <p:cNvSpPr txBox="1"/>
          <p:nvPr/>
        </p:nvSpPr>
        <p:spPr>
          <a:xfrm>
            <a:off x="531772" y="1102810"/>
            <a:ext cx="8161377" cy="2800766"/>
          </a:xfrm>
          <a:prstGeom prst="rect">
            <a:avLst/>
          </a:prstGeom>
          <a:noFill/>
        </p:spPr>
        <p:txBody>
          <a:bodyPr wrap="square" rtlCol="0">
            <a:spAutoFit/>
          </a:bodyPr>
          <a:lstStyle/>
          <a:p>
            <a:pPr marL="342900" indent="-342900">
              <a:buFont typeface="Arial"/>
              <a:buChar char="•"/>
            </a:pPr>
            <a:r>
              <a:rPr lang="en-US" sz="2200" dirty="0" smtClean="0">
                <a:latin typeface="Arial"/>
                <a:cs typeface="Arial"/>
              </a:rPr>
              <a:t>Please log in </a:t>
            </a:r>
            <a:r>
              <a:rPr lang="en-US" sz="2200" dirty="0" err="1" smtClean="0">
                <a:latin typeface="Arial"/>
                <a:cs typeface="Arial"/>
              </a:rPr>
              <a:t>scholar.rcac.purdue.edu</a:t>
            </a:r>
            <a:r>
              <a:rPr lang="en-US" sz="2200" dirty="0" smtClean="0">
                <a:latin typeface="Arial"/>
                <a:cs typeface="Arial"/>
              </a:rPr>
              <a:t>;</a:t>
            </a:r>
          </a:p>
          <a:p>
            <a:r>
              <a:rPr lang="en-US" sz="2200" dirty="0">
                <a:latin typeface="Arial"/>
                <a:cs typeface="Arial"/>
              </a:rPr>
              <a:t> </a:t>
            </a:r>
            <a:r>
              <a:rPr lang="en-US" sz="2200" dirty="0" smtClean="0">
                <a:latin typeface="Arial"/>
                <a:cs typeface="Arial"/>
              </a:rPr>
              <a:t>    Username: &lt;Your Purdue Career Account&gt;</a:t>
            </a:r>
          </a:p>
          <a:p>
            <a:r>
              <a:rPr lang="en-US" sz="2200" dirty="0">
                <a:latin typeface="Arial"/>
                <a:cs typeface="Arial"/>
              </a:rPr>
              <a:t> </a:t>
            </a:r>
            <a:r>
              <a:rPr lang="en-US" sz="2200" dirty="0" smtClean="0">
                <a:latin typeface="Arial"/>
                <a:cs typeface="Arial"/>
              </a:rPr>
              <a:t>    Password: &lt; Your Purdue Career Account Password&gt;</a:t>
            </a:r>
          </a:p>
          <a:p>
            <a:pPr marL="342900" indent="-342900">
              <a:buFont typeface="Arial"/>
              <a:buChar char="•"/>
            </a:pPr>
            <a:endParaRPr lang="en-US" sz="2200" dirty="0" smtClean="0">
              <a:latin typeface="Arial"/>
              <a:cs typeface="Arial"/>
            </a:endParaRPr>
          </a:p>
          <a:p>
            <a:pPr marL="342900" indent="-342900">
              <a:buFont typeface="Arial"/>
              <a:buChar char="•"/>
            </a:pPr>
            <a:r>
              <a:rPr lang="en-US" sz="2200" dirty="0" smtClean="0">
                <a:latin typeface="Arial"/>
                <a:cs typeface="Arial"/>
              </a:rPr>
              <a:t>Make sure you have the access to Scholar, where your will finish HPC homework. </a:t>
            </a:r>
          </a:p>
          <a:p>
            <a:endParaRPr lang="en-US" sz="2200" dirty="0">
              <a:latin typeface="Arial"/>
              <a:cs typeface="Arial"/>
            </a:endParaRPr>
          </a:p>
          <a:p>
            <a:pPr marL="342900" indent="-342900">
              <a:buFont typeface="Arial"/>
              <a:buChar char="•"/>
            </a:pPr>
            <a:r>
              <a:rPr lang="en-US" sz="2200" dirty="0" smtClean="0">
                <a:latin typeface="Arial"/>
                <a:cs typeface="Arial"/>
              </a:rPr>
              <a:t>Example: </a:t>
            </a:r>
          </a:p>
        </p:txBody>
      </p:sp>
    </p:spTree>
    <p:extLst>
      <p:ext uri="{BB962C8B-B14F-4D97-AF65-F5344CB8AC3E}">
        <p14:creationId xmlns:p14="http://schemas.microsoft.com/office/powerpoint/2010/main" val="19252459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The First MPI Code</a:t>
            </a:r>
            <a:endParaRPr sz="3600" dirty="0">
              <a:solidFill>
                <a:prstClr val="white"/>
              </a:solidFill>
            </a:endParaRPr>
          </a:p>
        </p:txBody>
      </p:sp>
      <p:grpSp>
        <p:nvGrpSpPr>
          <p:cNvPr id="20" name="Group 19"/>
          <p:cNvGrpSpPr/>
          <p:nvPr/>
        </p:nvGrpSpPr>
        <p:grpSpPr>
          <a:xfrm>
            <a:off x="310896" y="1128391"/>
            <a:ext cx="8565233" cy="3483864"/>
            <a:chOff x="310896" y="1256830"/>
            <a:chExt cx="8565233" cy="3483864"/>
          </a:xfrm>
        </p:grpSpPr>
        <p:sp>
          <p:nvSpPr>
            <p:cNvPr id="19" name="Rectangle 18"/>
            <p:cNvSpPr/>
            <p:nvPr/>
          </p:nvSpPr>
          <p:spPr>
            <a:xfrm>
              <a:off x="310896" y="1256830"/>
              <a:ext cx="8565233" cy="3483864"/>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2" name="TextBox 1"/>
            <p:cNvSpPr txBox="1"/>
            <p:nvPr/>
          </p:nvSpPr>
          <p:spPr>
            <a:xfrm>
              <a:off x="436529" y="1256832"/>
              <a:ext cx="7844329" cy="2462212"/>
            </a:xfrm>
            <a:prstGeom prst="rect">
              <a:avLst/>
            </a:prstGeom>
            <a:noFill/>
          </p:spPr>
          <p:txBody>
            <a:bodyPr wrap="square" rtlCol="0">
              <a:spAutoFit/>
            </a:bodyPr>
            <a:lstStyle/>
            <a:p>
              <a:r>
                <a:rPr lang="en-US" sz="2200" dirty="0" smtClean="0">
                  <a:latin typeface="Courier New"/>
                  <a:cs typeface="Courier New"/>
                </a:rPr>
                <a:t>#include &lt;</a:t>
              </a:r>
              <a:r>
                <a:rPr lang="en-US" sz="2200" dirty="0" err="1" smtClean="0">
                  <a:latin typeface="Courier New"/>
                  <a:cs typeface="Courier New"/>
                </a:rPr>
                <a:t>stdio.h</a:t>
              </a:r>
              <a:r>
                <a:rPr lang="en-US" sz="2200" dirty="0" smtClean="0">
                  <a:latin typeface="Courier New"/>
                  <a:cs typeface="Courier New"/>
                </a:rPr>
                <a:t>&gt;</a:t>
              </a:r>
            </a:p>
            <a:p>
              <a:endParaRPr lang="en-US" sz="2200" dirty="0">
                <a:latin typeface="Courier New"/>
                <a:cs typeface="Courier New"/>
              </a:endParaRPr>
            </a:p>
            <a:p>
              <a:r>
                <a:rPr lang="en-US" sz="2200" dirty="0" err="1" smtClean="0">
                  <a:latin typeface="Courier New"/>
                  <a:cs typeface="Courier New"/>
                </a:rPr>
                <a:t>int</a:t>
              </a:r>
              <a:r>
                <a:rPr lang="en-US" sz="2200" dirty="0" smtClean="0">
                  <a:latin typeface="Courier New"/>
                  <a:cs typeface="Courier New"/>
                </a:rPr>
                <a:t> main() {</a:t>
              </a:r>
            </a:p>
            <a:p>
              <a:r>
                <a:rPr lang="en-US" sz="2200" dirty="0" smtClean="0">
                  <a:latin typeface="Courier New"/>
                  <a:cs typeface="Courier New"/>
                </a:rPr>
                <a:t>      </a:t>
              </a:r>
              <a:r>
                <a:rPr lang="en-US" sz="2200" dirty="0" err="1" smtClean="0">
                  <a:latin typeface="Courier New"/>
                  <a:cs typeface="Courier New"/>
                </a:rPr>
                <a:t>printf</a:t>
              </a:r>
              <a:r>
                <a:rPr lang="en-US" sz="2200" dirty="0" smtClean="0">
                  <a:latin typeface="Courier New"/>
                  <a:cs typeface="Courier New"/>
                </a:rPr>
                <a:t>(“Wonderful Class!\n”);</a:t>
              </a:r>
            </a:p>
            <a:p>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return(0);</a:t>
              </a:r>
              <a:endParaRPr lang="en-US" sz="2200" dirty="0">
                <a:latin typeface="Courier New"/>
                <a:cs typeface="Courier New"/>
              </a:endParaRPr>
            </a:p>
            <a:p>
              <a:r>
                <a:rPr lang="en-US" sz="2200" dirty="0" smtClean="0">
                  <a:latin typeface="Courier New"/>
                  <a:cs typeface="Courier New"/>
                </a:rPr>
                <a:t>}</a:t>
              </a:r>
              <a:endParaRPr lang="en-US" sz="2200" dirty="0">
                <a:latin typeface="Courier New"/>
                <a:cs typeface="Courier New"/>
              </a:endParaRPr>
            </a:p>
          </p:txBody>
        </p:sp>
      </p:grpSp>
    </p:spTree>
    <p:extLst>
      <p:ext uri="{BB962C8B-B14F-4D97-AF65-F5344CB8AC3E}">
        <p14:creationId xmlns:p14="http://schemas.microsoft.com/office/powerpoint/2010/main" val="5288553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The First MPI Code</a:t>
            </a:r>
            <a:endParaRPr sz="3600" dirty="0">
              <a:solidFill>
                <a:prstClr val="white"/>
              </a:solidFill>
            </a:endParaRPr>
          </a:p>
        </p:txBody>
      </p:sp>
      <p:grpSp>
        <p:nvGrpSpPr>
          <p:cNvPr id="21" name="Group 20"/>
          <p:cNvGrpSpPr/>
          <p:nvPr/>
        </p:nvGrpSpPr>
        <p:grpSpPr>
          <a:xfrm>
            <a:off x="310896" y="1128391"/>
            <a:ext cx="8565233" cy="3483864"/>
            <a:chOff x="310896" y="1256830"/>
            <a:chExt cx="8565233" cy="3483864"/>
          </a:xfrm>
        </p:grpSpPr>
        <p:grpSp>
          <p:nvGrpSpPr>
            <p:cNvPr id="20" name="Group 19"/>
            <p:cNvGrpSpPr/>
            <p:nvPr/>
          </p:nvGrpSpPr>
          <p:grpSpPr>
            <a:xfrm>
              <a:off x="310896" y="1256830"/>
              <a:ext cx="8565233" cy="3483864"/>
              <a:chOff x="310896" y="1256830"/>
              <a:chExt cx="8565233" cy="3483864"/>
            </a:xfrm>
          </p:grpSpPr>
          <p:sp>
            <p:nvSpPr>
              <p:cNvPr id="19" name="Rectangle 18"/>
              <p:cNvSpPr/>
              <p:nvPr/>
            </p:nvSpPr>
            <p:spPr>
              <a:xfrm>
                <a:off x="310896" y="1256830"/>
                <a:ext cx="8565233" cy="3483864"/>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2" name="TextBox 1"/>
              <p:cNvSpPr txBox="1"/>
              <p:nvPr/>
            </p:nvSpPr>
            <p:spPr>
              <a:xfrm>
                <a:off x="436529" y="1256832"/>
                <a:ext cx="7844329" cy="2800766"/>
              </a:xfrm>
              <a:prstGeom prst="rect">
                <a:avLst/>
              </a:prstGeom>
              <a:noFill/>
            </p:spPr>
            <p:txBody>
              <a:bodyPr wrap="square" rtlCol="0">
                <a:spAutoFit/>
              </a:bodyPr>
              <a:lstStyle/>
              <a:p>
                <a:r>
                  <a:rPr lang="en-US" sz="2200" dirty="0" smtClean="0">
                    <a:latin typeface="Courier New"/>
                    <a:cs typeface="Courier New"/>
                  </a:rPr>
                  <a:t>#include &lt;</a:t>
                </a:r>
                <a:r>
                  <a:rPr lang="en-US" sz="2200" dirty="0" err="1" smtClean="0">
                    <a:latin typeface="Courier New"/>
                    <a:cs typeface="Courier New"/>
                  </a:rPr>
                  <a:t>stdio.h</a:t>
                </a:r>
                <a:r>
                  <a:rPr lang="en-US" sz="2200" dirty="0" smtClean="0">
                    <a:latin typeface="Courier New"/>
                    <a:cs typeface="Courier New"/>
                  </a:rPr>
                  <a:t>&gt;</a:t>
                </a:r>
              </a:p>
              <a:p>
                <a:r>
                  <a:rPr lang="en-US" sz="2200" dirty="0" smtClean="0">
                    <a:latin typeface="Courier New"/>
                    <a:cs typeface="Courier New"/>
                  </a:rPr>
                  <a:t>#include “</a:t>
                </a:r>
                <a:r>
                  <a:rPr lang="en-US" sz="2200" dirty="0" err="1" smtClean="0">
                    <a:latin typeface="Courier New"/>
                    <a:cs typeface="Courier New"/>
                  </a:rPr>
                  <a:t>mpi.h</a:t>
                </a:r>
                <a:r>
                  <a:rPr lang="en-US" sz="2200" dirty="0" smtClean="0">
                    <a:latin typeface="Courier New"/>
                    <a:cs typeface="Courier New"/>
                  </a:rPr>
                  <a:t>”</a:t>
                </a:r>
              </a:p>
              <a:p>
                <a:endParaRPr lang="en-US" sz="2200" dirty="0">
                  <a:latin typeface="Courier New"/>
                  <a:cs typeface="Courier New"/>
                </a:endParaRPr>
              </a:p>
              <a:p>
                <a:r>
                  <a:rPr lang="en-US" sz="2200" dirty="0" err="1" smtClean="0">
                    <a:latin typeface="Courier New"/>
                    <a:cs typeface="Courier New"/>
                  </a:rPr>
                  <a:t>int</a:t>
                </a:r>
                <a:r>
                  <a:rPr lang="en-US" sz="2200" dirty="0" smtClean="0">
                    <a:latin typeface="Courier New"/>
                    <a:cs typeface="Courier New"/>
                  </a:rPr>
                  <a:t> main() {</a:t>
                </a:r>
              </a:p>
              <a:p>
                <a:r>
                  <a:rPr lang="en-US" sz="2200" dirty="0" smtClean="0">
                    <a:latin typeface="Courier New"/>
                    <a:cs typeface="Courier New"/>
                  </a:rPr>
                  <a:t>      </a:t>
                </a:r>
                <a:r>
                  <a:rPr lang="en-US" sz="2200" dirty="0" err="1" smtClean="0">
                    <a:latin typeface="Courier New"/>
                    <a:cs typeface="Courier New"/>
                  </a:rPr>
                  <a:t>printf</a:t>
                </a:r>
                <a:r>
                  <a:rPr lang="en-US" sz="2200" dirty="0" smtClean="0">
                    <a:latin typeface="Courier New"/>
                    <a:cs typeface="Courier New"/>
                  </a:rPr>
                  <a:t>(“Wonderful Class!\n”);</a:t>
                </a:r>
              </a:p>
              <a:p>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return(0);</a:t>
                </a:r>
                <a:endParaRPr lang="en-US" sz="2200" dirty="0">
                  <a:latin typeface="Courier New"/>
                  <a:cs typeface="Courier New"/>
                </a:endParaRPr>
              </a:p>
              <a:p>
                <a:r>
                  <a:rPr lang="en-US" sz="2200" dirty="0" smtClean="0">
                    <a:latin typeface="Courier New"/>
                    <a:cs typeface="Courier New"/>
                  </a:rPr>
                  <a:t>}</a:t>
                </a:r>
                <a:endParaRPr lang="en-US" sz="2200" dirty="0">
                  <a:latin typeface="Courier New"/>
                  <a:cs typeface="Courier New"/>
                </a:endParaRPr>
              </a:p>
            </p:txBody>
          </p:sp>
        </p:grpSp>
        <p:grpSp>
          <p:nvGrpSpPr>
            <p:cNvPr id="12" name="Group 11"/>
            <p:cNvGrpSpPr/>
            <p:nvPr/>
          </p:nvGrpSpPr>
          <p:grpSpPr>
            <a:xfrm>
              <a:off x="3571616" y="1660120"/>
              <a:ext cx="4496310" cy="369332"/>
              <a:chOff x="3571616" y="1660120"/>
              <a:chExt cx="4496310" cy="369332"/>
            </a:xfrm>
          </p:grpSpPr>
          <p:cxnSp>
            <p:nvCxnSpPr>
              <p:cNvPr id="8" name="Straight Arrow Connector 7"/>
              <p:cNvCxnSpPr/>
              <p:nvPr/>
            </p:nvCxnSpPr>
            <p:spPr>
              <a:xfrm flipH="1">
                <a:off x="3571616" y="1850629"/>
                <a:ext cx="1005345"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701312" y="1660120"/>
                <a:ext cx="3366614" cy="369332"/>
              </a:xfrm>
              <a:prstGeom prst="rect">
                <a:avLst/>
              </a:prstGeom>
              <a:noFill/>
            </p:spPr>
            <p:txBody>
              <a:bodyPr wrap="none" rtlCol="0">
                <a:spAutoFit/>
              </a:bodyPr>
              <a:lstStyle/>
              <a:p>
                <a:r>
                  <a:rPr lang="en-US" dirty="0" smtClean="0">
                    <a:solidFill>
                      <a:srgbClr val="FF0000"/>
                    </a:solidFill>
                    <a:latin typeface="Arial"/>
                    <a:cs typeface="Arial"/>
                  </a:rPr>
                  <a:t>Include the header file “</a:t>
                </a:r>
                <a:r>
                  <a:rPr lang="en-US" dirty="0" err="1" smtClean="0">
                    <a:solidFill>
                      <a:srgbClr val="FF0000"/>
                    </a:solidFill>
                    <a:latin typeface="Courier New"/>
                    <a:cs typeface="Courier New"/>
                  </a:rPr>
                  <a:t>mpi.h</a:t>
                </a:r>
                <a:r>
                  <a:rPr lang="en-US" dirty="0" smtClean="0">
                    <a:solidFill>
                      <a:srgbClr val="FF0000"/>
                    </a:solidFill>
                    <a:latin typeface="Arial"/>
                    <a:cs typeface="Arial"/>
                  </a:rPr>
                  <a:t>”</a:t>
                </a:r>
                <a:endParaRPr lang="en-US" dirty="0">
                  <a:solidFill>
                    <a:srgbClr val="FF0000"/>
                  </a:solidFill>
                  <a:latin typeface="Arial"/>
                  <a:cs typeface="Arial"/>
                </a:endParaRPr>
              </a:p>
            </p:txBody>
          </p:sp>
        </p:grpSp>
      </p:grpSp>
    </p:spTree>
    <p:extLst>
      <p:ext uri="{BB962C8B-B14F-4D97-AF65-F5344CB8AC3E}">
        <p14:creationId xmlns:p14="http://schemas.microsoft.com/office/powerpoint/2010/main" val="469945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The First MPI Code</a:t>
            </a:r>
            <a:endParaRPr sz="3600" dirty="0">
              <a:solidFill>
                <a:prstClr val="white"/>
              </a:solidFill>
            </a:endParaRPr>
          </a:p>
        </p:txBody>
      </p:sp>
      <p:grpSp>
        <p:nvGrpSpPr>
          <p:cNvPr id="21" name="Group 20"/>
          <p:cNvGrpSpPr/>
          <p:nvPr/>
        </p:nvGrpSpPr>
        <p:grpSpPr>
          <a:xfrm>
            <a:off x="310896" y="1128391"/>
            <a:ext cx="8565233" cy="3483864"/>
            <a:chOff x="310896" y="1256830"/>
            <a:chExt cx="8565233" cy="3483864"/>
          </a:xfrm>
        </p:grpSpPr>
        <p:grpSp>
          <p:nvGrpSpPr>
            <p:cNvPr id="20" name="Group 19"/>
            <p:cNvGrpSpPr/>
            <p:nvPr/>
          </p:nvGrpSpPr>
          <p:grpSpPr>
            <a:xfrm>
              <a:off x="310896" y="1256830"/>
              <a:ext cx="8565233" cy="3483864"/>
              <a:chOff x="310896" y="1256830"/>
              <a:chExt cx="8565233" cy="3483864"/>
            </a:xfrm>
          </p:grpSpPr>
          <p:sp>
            <p:nvSpPr>
              <p:cNvPr id="19" name="Rectangle 18"/>
              <p:cNvSpPr/>
              <p:nvPr/>
            </p:nvSpPr>
            <p:spPr>
              <a:xfrm>
                <a:off x="310896" y="1256830"/>
                <a:ext cx="8565233" cy="3483864"/>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2" name="TextBox 1"/>
              <p:cNvSpPr txBox="1"/>
              <p:nvPr/>
            </p:nvSpPr>
            <p:spPr>
              <a:xfrm>
                <a:off x="436529" y="1256832"/>
                <a:ext cx="7844329" cy="3139321"/>
              </a:xfrm>
              <a:prstGeom prst="rect">
                <a:avLst/>
              </a:prstGeom>
              <a:noFill/>
            </p:spPr>
            <p:txBody>
              <a:bodyPr wrap="square" rtlCol="0">
                <a:spAutoFit/>
              </a:bodyPr>
              <a:lstStyle/>
              <a:p>
                <a:r>
                  <a:rPr lang="en-US" sz="2200" dirty="0" smtClean="0">
                    <a:latin typeface="Courier New"/>
                    <a:cs typeface="Courier New"/>
                  </a:rPr>
                  <a:t>#include &lt;</a:t>
                </a:r>
                <a:r>
                  <a:rPr lang="en-US" sz="2200" dirty="0" err="1" smtClean="0">
                    <a:latin typeface="Courier New"/>
                    <a:cs typeface="Courier New"/>
                  </a:rPr>
                  <a:t>stdio.h</a:t>
                </a:r>
                <a:r>
                  <a:rPr lang="en-US" sz="2200" dirty="0" smtClean="0">
                    <a:latin typeface="Courier New"/>
                    <a:cs typeface="Courier New"/>
                  </a:rPr>
                  <a:t>&gt;</a:t>
                </a:r>
              </a:p>
              <a:p>
                <a:r>
                  <a:rPr lang="en-US" sz="2200" dirty="0" smtClean="0">
                    <a:latin typeface="Courier New"/>
                    <a:cs typeface="Courier New"/>
                  </a:rPr>
                  <a:t>#include “</a:t>
                </a:r>
                <a:r>
                  <a:rPr lang="en-US" sz="2200" dirty="0" err="1" smtClean="0">
                    <a:latin typeface="Courier New"/>
                    <a:cs typeface="Courier New"/>
                  </a:rPr>
                  <a:t>mpi.h</a:t>
                </a:r>
                <a:r>
                  <a:rPr lang="en-US" sz="2200" dirty="0" smtClean="0">
                    <a:latin typeface="Courier New"/>
                    <a:cs typeface="Courier New"/>
                  </a:rPr>
                  <a:t>”</a:t>
                </a:r>
              </a:p>
              <a:p>
                <a:endParaRPr lang="en-US" sz="2200" dirty="0">
                  <a:latin typeface="Courier New"/>
                  <a:cs typeface="Courier New"/>
                </a:endParaRPr>
              </a:p>
              <a:p>
                <a:r>
                  <a:rPr lang="en-US" sz="2200" dirty="0" err="1" smtClean="0">
                    <a:latin typeface="Courier New"/>
                    <a:cs typeface="Courier New"/>
                  </a:rPr>
                  <a:t>int</a:t>
                </a:r>
                <a:r>
                  <a:rPr lang="en-US" sz="2200" dirty="0" smtClean="0">
                    <a:latin typeface="Courier New"/>
                    <a:cs typeface="Courier New"/>
                  </a:rPr>
                  <a:t> main() {</a:t>
                </a:r>
              </a:p>
              <a:p>
                <a:r>
                  <a:rPr lang="en-US" sz="2200" dirty="0">
                    <a:latin typeface="Courier New"/>
                    <a:cs typeface="Courier New"/>
                  </a:rPr>
                  <a:t> </a:t>
                </a:r>
                <a:r>
                  <a:rPr lang="en-US" sz="2200" dirty="0" smtClean="0">
                    <a:latin typeface="Courier New"/>
                    <a:cs typeface="Courier New"/>
                  </a:rPr>
                  <a:t>     </a:t>
                </a:r>
                <a:r>
                  <a:rPr lang="en-US" sz="2200" dirty="0" err="1" smtClean="0">
                    <a:latin typeface="Courier New"/>
                    <a:cs typeface="Courier New"/>
                  </a:rPr>
                  <a:t>MPI_Init</a:t>
                </a:r>
                <a:r>
                  <a:rPr lang="en-US" sz="2200" dirty="0" smtClean="0">
                    <a:latin typeface="Courier New"/>
                    <a:cs typeface="Courier New"/>
                  </a:rPr>
                  <a:t>(NULL, NULL);</a:t>
                </a:r>
              </a:p>
              <a:p>
                <a:r>
                  <a:rPr lang="en-US" sz="2200" dirty="0">
                    <a:latin typeface="Courier New"/>
                    <a:cs typeface="Courier New"/>
                  </a:rPr>
                  <a:t> </a:t>
                </a:r>
                <a:r>
                  <a:rPr lang="en-US" sz="2200" dirty="0" smtClean="0">
                    <a:latin typeface="Courier New"/>
                    <a:cs typeface="Courier New"/>
                  </a:rPr>
                  <a:t>     </a:t>
                </a:r>
                <a:r>
                  <a:rPr lang="en-US" sz="2200" dirty="0" err="1" smtClean="0">
                    <a:latin typeface="Courier New"/>
                    <a:cs typeface="Courier New"/>
                  </a:rPr>
                  <a:t>printf</a:t>
                </a:r>
                <a:r>
                  <a:rPr lang="en-US" sz="2200" dirty="0" smtClean="0">
                    <a:latin typeface="Courier New"/>
                    <a:cs typeface="Courier New"/>
                  </a:rPr>
                  <a:t>(“Wonderful Class!\n”);</a:t>
                </a:r>
              </a:p>
              <a:p>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return(0);</a:t>
                </a:r>
                <a:endParaRPr lang="en-US" sz="2200" dirty="0">
                  <a:latin typeface="Courier New"/>
                  <a:cs typeface="Courier New"/>
                </a:endParaRPr>
              </a:p>
              <a:p>
                <a:r>
                  <a:rPr lang="en-US" sz="2200" dirty="0" smtClean="0">
                    <a:latin typeface="Courier New"/>
                    <a:cs typeface="Courier New"/>
                  </a:rPr>
                  <a:t>}</a:t>
                </a:r>
                <a:endParaRPr lang="en-US" sz="2200" dirty="0">
                  <a:latin typeface="Courier New"/>
                  <a:cs typeface="Courier New"/>
                </a:endParaRPr>
              </a:p>
            </p:txBody>
          </p:sp>
        </p:grpSp>
        <p:grpSp>
          <p:nvGrpSpPr>
            <p:cNvPr id="12" name="Group 11"/>
            <p:cNvGrpSpPr/>
            <p:nvPr/>
          </p:nvGrpSpPr>
          <p:grpSpPr>
            <a:xfrm>
              <a:off x="3571616" y="1660120"/>
              <a:ext cx="4496310" cy="369332"/>
              <a:chOff x="3571616" y="1660120"/>
              <a:chExt cx="4496310" cy="369332"/>
            </a:xfrm>
          </p:grpSpPr>
          <p:cxnSp>
            <p:nvCxnSpPr>
              <p:cNvPr id="8" name="Straight Arrow Connector 7"/>
              <p:cNvCxnSpPr/>
              <p:nvPr/>
            </p:nvCxnSpPr>
            <p:spPr>
              <a:xfrm flipH="1">
                <a:off x="3571616" y="1850629"/>
                <a:ext cx="1005345"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701312" y="1660120"/>
                <a:ext cx="3366614" cy="369332"/>
              </a:xfrm>
              <a:prstGeom prst="rect">
                <a:avLst/>
              </a:prstGeom>
              <a:noFill/>
            </p:spPr>
            <p:txBody>
              <a:bodyPr wrap="none" rtlCol="0">
                <a:spAutoFit/>
              </a:bodyPr>
              <a:lstStyle/>
              <a:p>
                <a:r>
                  <a:rPr lang="en-US" dirty="0" smtClean="0">
                    <a:solidFill>
                      <a:srgbClr val="FF0000"/>
                    </a:solidFill>
                    <a:latin typeface="Arial"/>
                    <a:cs typeface="Arial"/>
                  </a:rPr>
                  <a:t>Include the header file “</a:t>
                </a:r>
                <a:r>
                  <a:rPr lang="en-US" dirty="0" err="1" smtClean="0">
                    <a:solidFill>
                      <a:srgbClr val="FF0000"/>
                    </a:solidFill>
                    <a:latin typeface="Courier New"/>
                    <a:cs typeface="Courier New"/>
                  </a:rPr>
                  <a:t>mpi.h</a:t>
                </a:r>
                <a:r>
                  <a:rPr lang="en-US" dirty="0" smtClean="0">
                    <a:solidFill>
                      <a:srgbClr val="FF0000"/>
                    </a:solidFill>
                    <a:latin typeface="Arial"/>
                    <a:cs typeface="Arial"/>
                  </a:rPr>
                  <a:t>”</a:t>
                </a:r>
                <a:endParaRPr lang="en-US" dirty="0">
                  <a:solidFill>
                    <a:srgbClr val="FF0000"/>
                  </a:solidFill>
                  <a:latin typeface="Arial"/>
                  <a:cs typeface="Arial"/>
                </a:endParaRPr>
              </a:p>
            </p:txBody>
          </p:sp>
        </p:grpSp>
        <p:grpSp>
          <p:nvGrpSpPr>
            <p:cNvPr id="13" name="Group 12"/>
            <p:cNvGrpSpPr/>
            <p:nvPr/>
          </p:nvGrpSpPr>
          <p:grpSpPr>
            <a:xfrm>
              <a:off x="5060066" y="2659227"/>
              <a:ext cx="2597240" cy="369332"/>
              <a:chOff x="3571616" y="1660120"/>
              <a:chExt cx="2597240" cy="369332"/>
            </a:xfrm>
          </p:grpSpPr>
          <p:cxnSp>
            <p:nvCxnSpPr>
              <p:cNvPr id="14" name="Straight Arrow Connector 13"/>
              <p:cNvCxnSpPr/>
              <p:nvPr/>
            </p:nvCxnSpPr>
            <p:spPr>
              <a:xfrm flipH="1">
                <a:off x="3571616" y="1850629"/>
                <a:ext cx="1005345"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701312" y="1660120"/>
                <a:ext cx="1467544" cy="369332"/>
              </a:xfrm>
              <a:prstGeom prst="rect">
                <a:avLst/>
              </a:prstGeom>
              <a:noFill/>
            </p:spPr>
            <p:txBody>
              <a:bodyPr wrap="none" rtlCol="0">
                <a:spAutoFit/>
              </a:bodyPr>
              <a:lstStyle/>
              <a:p>
                <a:r>
                  <a:rPr lang="en-US" dirty="0" smtClean="0">
                    <a:solidFill>
                      <a:srgbClr val="FF0000"/>
                    </a:solidFill>
                    <a:latin typeface="Arial"/>
                    <a:cs typeface="Arial"/>
                  </a:rPr>
                  <a:t>Start up MPI</a:t>
                </a:r>
                <a:endParaRPr lang="en-US" dirty="0">
                  <a:solidFill>
                    <a:srgbClr val="FF0000"/>
                  </a:solidFill>
                  <a:latin typeface="Arial"/>
                  <a:cs typeface="Arial"/>
                </a:endParaRPr>
              </a:p>
            </p:txBody>
          </p:sp>
        </p:grpSp>
      </p:grpSp>
    </p:spTree>
    <p:extLst>
      <p:ext uri="{BB962C8B-B14F-4D97-AF65-F5344CB8AC3E}">
        <p14:creationId xmlns:p14="http://schemas.microsoft.com/office/powerpoint/2010/main" val="25545017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The First MPI Code</a:t>
            </a:r>
            <a:endParaRPr sz="3600" dirty="0">
              <a:solidFill>
                <a:prstClr val="white"/>
              </a:solidFill>
            </a:endParaRPr>
          </a:p>
        </p:txBody>
      </p:sp>
      <p:grpSp>
        <p:nvGrpSpPr>
          <p:cNvPr id="21" name="Group 20"/>
          <p:cNvGrpSpPr/>
          <p:nvPr/>
        </p:nvGrpSpPr>
        <p:grpSpPr>
          <a:xfrm>
            <a:off x="310896" y="1128392"/>
            <a:ext cx="8565233" cy="3478073"/>
            <a:chOff x="310896" y="1256831"/>
            <a:chExt cx="8565233" cy="3478073"/>
          </a:xfrm>
        </p:grpSpPr>
        <p:grpSp>
          <p:nvGrpSpPr>
            <p:cNvPr id="20" name="Group 19"/>
            <p:cNvGrpSpPr/>
            <p:nvPr/>
          </p:nvGrpSpPr>
          <p:grpSpPr>
            <a:xfrm>
              <a:off x="310896" y="1256831"/>
              <a:ext cx="8565233" cy="3478073"/>
              <a:chOff x="310896" y="1256831"/>
              <a:chExt cx="8565233" cy="3478073"/>
            </a:xfrm>
          </p:grpSpPr>
          <p:sp>
            <p:nvSpPr>
              <p:cNvPr id="19" name="Rectangle 18"/>
              <p:cNvSpPr/>
              <p:nvPr/>
            </p:nvSpPr>
            <p:spPr>
              <a:xfrm>
                <a:off x="310896" y="1256831"/>
                <a:ext cx="8565233" cy="3478073"/>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2" name="TextBox 1"/>
              <p:cNvSpPr txBox="1"/>
              <p:nvPr/>
            </p:nvSpPr>
            <p:spPr>
              <a:xfrm>
                <a:off x="436529" y="1256832"/>
                <a:ext cx="7844329" cy="3477875"/>
              </a:xfrm>
              <a:prstGeom prst="rect">
                <a:avLst/>
              </a:prstGeom>
              <a:noFill/>
            </p:spPr>
            <p:txBody>
              <a:bodyPr wrap="square" rtlCol="0">
                <a:spAutoFit/>
              </a:bodyPr>
              <a:lstStyle/>
              <a:p>
                <a:r>
                  <a:rPr lang="en-US" sz="2200" dirty="0" smtClean="0">
                    <a:latin typeface="Courier New"/>
                    <a:cs typeface="Courier New"/>
                  </a:rPr>
                  <a:t>#include &lt;</a:t>
                </a:r>
                <a:r>
                  <a:rPr lang="en-US" sz="2200" dirty="0" err="1" smtClean="0">
                    <a:latin typeface="Courier New"/>
                    <a:cs typeface="Courier New"/>
                  </a:rPr>
                  <a:t>stdio.h</a:t>
                </a:r>
                <a:r>
                  <a:rPr lang="en-US" sz="2200" dirty="0" smtClean="0">
                    <a:latin typeface="Courier New"/>
                    <a:cs typeface="Courier New"/>
                  </a:rPr>
                  <a:t>&gt;</a:t>
                </a:r>
              </a:p>
              <a:p>
                <a:r>
                  <a:rPr lang="en-US" sz="2200" dirty="0" smtClean="0">
                    <a:solidFill>
                      <a:srgbClr val="FF0000"/>
                    </a:solidFill>
                    <a:latin typeface="Courier New"/>
                    <a:cs typeface="Courier New"/>
                  </a:rPr>
                  <a:t>#include “</a:t>
                </a:r>
                <a:r>
                  <a:rPr lang="en-US" sz="2200" dirty="0" err="1" smtClean="0">
                    <a:solidFill>
                      <a:srgbClr val="FF0000"/>
                    </a:solidFill>
                    <a:latin typeface="Courier New"/>
                    <a:cs typeface="Courier New"/>
                  </a:rPr>
                  <a:t>mpi.h</a:t>
                </a:r>
                <a:r>
                  <a:rPr lang="en-US" sz="2200" dirty="0" smtClean="0">
                    <a:solidFill>
                      <a:srgbClr val="FF0000"/>
                    </a:solidFill>
                    <a:latin typeface="Courier New"/>
                    <a:cs typeface="Courier New"/>
                  </a:rPr>
                  <a:t>”</a:t>
                </a:r>
              </a:p>
              <a:p>
                <a:endParaRPr lang="en-US" sz="2200" dirty="0">
                  <a:latin typeface="Courier New"/>
                  <a:cs typeface="Courier New"/>
                </a:endParaRPr>
              </a:p>
              <a:p>
                <a:r>
                  <a:rPr lang="en-US" sz="2200" dirty="0" err="1" smtClean="0">
                    <a:latin typeface="Courier New"/>
                    <a:cs typeface="Courier New"/>
                  </a:rPr>
                  <a:t>int</a:t>
                </a:r>
                <a:r>
                  <a:rPr lang="en-US" sz="2200" dirty="0" smtClean="0">
                    <a:latin typeface="Courier New"/>
                    <a:cs typeface="Courier New"/>
                  </a:rPr>
                  <a:t> main() {</a:t>
                </a:r>
              </a:p>
              <a:p>
                <a:r>
                  <a:rPr lang="en-US" sz="2200" dirty="0">
                    <a:latin typeface="Courier New"/>
                    <a:cs typeface="Courier New"/>
                  </a:rPr>
                  <a:t> </a:t>
                </a:r>
                <a:r>
                  <a:rPr lang="en-US" sz="2200" dirty="0" smtClean="0">
                    <a:latin typeface="Courier New"/>
                    <a:cs typeface="Courier New"/>
                  </a:rPr>
                  <a:t>     </a:t>
                </a:r>
                <a:r>
                  <a:rPr lang="en-US" sz="2200" dirty="0" err="1" smtClean="0">
                    <a:solidFill>
                      <a:srgbClr val="FF0000"/>
                    </a:solidFill>
                    <a:latin typeface="Courier New"/>
                    <a:cs typeface="Courier New"/>
                  </a:rPr>
                  <a:t>MPI_Init</a:t>
                </a:r>
                <a:r>
                  <a:rPr lang="en-US" sz="2200" dirty="0" smtClean="0">
                    <a:solidFill>
                      <a:srgbClr val="FF0000"/>
                    </a:solidFill>
                    <a:latin typeface="Courier New"/>
                    <a:cs typeface="Courier New"/>
                  </a:rPr>
                  <a:t>(NULL, NULL);</a:t>
                </a:r>
              </a:p>
              <a:p>
                <a:r>
                  <a:rPr lang="en-US" sz="2200" dirty="0">
                    <a:latin typeface="Courier New"/>
                    <a:cs typeface="Courier New"/>
                  </a:rPr>
                  <a:t> </a:t>
                </a:r>
                <a:r>
                  <a:rPr lang="en-US" sz="2200" dirty="0" smtClean="0">
                    <a:latin typeface="Courier New"/>
                    <a:cs typeface="Courier New"/>
                  </a:rPr>
                  <a:t>     </a:t>
                </a:r>
                <a:r>
                  <a:rPr lang="en-US" sz="2200" dirty="0" err="1" smtClean="0">
                    <a:latin typeface="Courier New"/>
                    <a:cs typeface="Courier New"/>
                  </a:rPr>
                  <a:t>printf</a:t>
                </a:r>
                <a:r>
                  <a:rPr lang="en-US" sz="2200" dirty="0" smtClean="0">
                    <a:latin typeface="Courier New"/>
                    <a:cs typeface="Courier New"/>
                  </a:rPr>
                  <a:t>(“Wonderful Class!\n”);</a:t>
                </a:r>
              </a:p>
              <a:p>
                <a:r>
                  <a:rPr lang="en-US" sz="2200" dirty="0">
                    <a:latin typeface="Courier New"/>
                    <a:cs typeface="Courier New"/>
                  </a:rPr>
                  <a:t> </a:t>
                </a:r>
                <a:r>
                  <a:rPr lang="en-US" sz="2200" dirty="0" smtClean="0">
                    <a:latin typeface="Courier New"/>
                    <a:cs typeface="Courier New"/>
                  </a:rPr>
                  <a:t>     </a:t>
                </a:r>
                <a:r>
                  <a:rPr lang="en-US" sz="2200" dirty="0" err="1" smtClean="0">
                    <a:solidFill>
                      <a:srgbClr val="FF0000"/>
                    </a:solidFill>
                    <a:latin typeface="Courier New"/>
                    <a:cs typeface="Courier New"/>
                  </a:rPr>
                  <a:t>MPI_Finalize</a:t>
                </a:r>
                <a:r>
                  <a:rPr lang="en-US" sz="2200" dirty="0" smtClean="0">
                    <a:solidFill>
                      <a:srgbClr val="FF0000"/>
                    </a:solidFill>
                    <a:latin typeface="Courier New"/>
                    <a:cs typeface="Courier New"/>
                  </a:rPr>
                  <a:t>();</a:t>
                </a:r>
              </a:p>
              <a:p>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return(0);</a:t>
                </a:r>
                <a:endParaRPr lang="en-US" sz="2200" dirty="0">
                  <a:latin typeface="Courier New"/>
                  <a:cs typeface="Courier New"/>
                </a:endParaRPr>
              </a:p>
              <a:p>
                <a:r>
                  <a:rPr lang="en-US" sz="2200" dirty="0" smtClean="0">
                    <a:latin typeface="Courier New"/>
                    <a:cs typeface="Courier New"/>
                  </a:rPr>
                  <a:t>}</a:t>
                </a:r>
                <a:endParaRPr lang="en-US" sz="2200" dirty="0">
                  <a:latin typeface="Courier New"/>
                  <a:cs typeface="Courier New"/>
                </a:endParaRPr>
              </a:p>
            </p:txBody>
          </p:sp>
        </p:grpSp>
        <p:grpSp>
          <p:nvGrpSpPr>
            <p:cNvPr id="12" name="Group 11"/>
            <p:cNvGrpSpPr/>
            <p:nvPr/>
          </p:nvGrpSpPr>
          <p:grpSpPr>
            <a:xfrm>
              <a:off x="3571616" y="1660120"/>
              <a:ext cx="4496310" cy="369332"/>
              <a:chOff x="3571616" y="1660120"/>
              <a:chExt cx="4496310" cy="369332"/>
            </a:xfrm>
          </p:grpSpPr>
          <p:cxnSp>
            <p:nvCxnSpPr>
              <p:cNvPr id="8" name="Straight Arrow Connector 7"/>
              <p:cNvCxnSpPr/>
              <p:nvPr/>
            </p:nvCxnSpPr>
            <p:spPr>
              <a:xfrm flipH="1">
                <a:off x="3571616" y="1850629"/>
                <a:ext cx="1005345"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701312" y="1660120"/>
                <a:ext cx="3366614" cy="369332"/>
              </a:xfrm>
              <a:prstGeom prst="rect">
                <a:avLst/>
              </a:prstGeom>
              <a:noFill/>
            </p:spPr>
            <p:txBody>
              <a:bodyPr wrap="none" rtlCol="0">
                <a:spAutoFit/>
              </a:bodyPr>
              <a:lstStyle/>
              <a:p>
                <a:r>
                  <a:rPr lang="en-US" dirty="0" smtClean="0">
                    <a:solidFill>
                      <a:srgbClr val="FF0000"/>
                    </a:solidFill>
                    <a:latin typeface="Arial"/>
                    <a:cs typeface="Arial"/>
                  </a:rPr>
                  <a:t>Include the header file “</a:t>
                </a:r>
                <a:r>
                  <a:rPr lang="en-US" dirty="0" err="1" smtClean="0">
                    <a:solidFill>
                      <a:srgbClr val="FF0000"/>
                    </a:solidFill>
                    <a:latin typeface="Courier New"/>
                    <a:cs typeface="Courier New"/>
                  </a:rPr>
                  <a:t>mpi.h</a:t>
                </a:r>
                <a:r>
                  <a:rPr lang="en-US" dirty="0" smtClean="0">
                    <a:solidFill>
                      <a:srgbClr val="FF0000"/>
                    </a:solidFill>
                    <a:latin typeface="Arial"/>
                    <a:cs typeface="Arial"/>
                  </a:rPr>
                  <a:t>”</a:t>
                </a:r>
                <a:endParaRPr lang="en-US" dirty="0">
                  <a:solidFill>
                    <a:srgbClr val="FF0000"/>
                  </a:solidFill>
                  <a:latin typeface="Arial"/>
                  <a:cs typeface="Arial"/>
                </a:endParaRPr>
              </a:p>
            </p:txBody>
          </p:sp>
        </p:grpSp>
        <p:grpSp>
          <p:nvGrpSpPr>
            <p:cNvPr id="13" name="Group 12"/>
            <p:cNvGrpSpPr/>
            <p:nvPr/>
          </p:nvGrpSpPr>
          <p:grpSpPr>
            <a:xfrm>
              <a:off x="5060066" y="2659227"/>
              <a:ext cx="2597240" cy="369332"/>
              <a:chOff x="3571616" y="1660120"/>
              <a:chExt cx="2597240" cy="369332"/>
            </a:xfrm>
          </p:grpSpPr>
          <p:cxnSp>
            <p:nvCxnSpPr>
              <p:cNvPr id="14" name="Straight Arrow Connector 13"/>
              <p:cNvCxnSpPr/>
              <p:nvPr/>
            </p:nvCxnSpPr>
            <p:spPr>
              <a:xfrm flipH="1">
                <a:off x="3571616" y="1850629"/>
                <a:ext cx="1005345"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701312" y="1660120"/>
                <a:ext cx="1467544" cy="369332"/>
              </a:xfrm>
              <a:prstGeom prst="rect">
                <a:avLst/>
              </a:prstGeom>
              <a:noFill/>
            </p:spPr>
            <p:txBody>
              <a:bodyPr wrap="none" rtlCol="0">
                <a:spAutoFit/>
              </a:bodyPr>
              <a:lstStyle/>
              <a:p>
                <a:r>
                  <a:rPr lang="en-US" dirty="0" smtClean="0">
                    <a:solidFill>
                      <a:srgbClr val="FF0000"/>
                    </a:solidFill>
                    <a:latin typeface="Arial"/>
                    <a:cs typeface="Arial"/>
                  </a:rPr>
                  <a:t>Start up MPI</a:t>
                </a:r>
                <a:endParaRPr lang="en-US" dirty="0">
                  <a:solidFill>
                    <a:srgbClr val="FF0000"/>
                  </a:solidFill>
                  <a:latin typeface="Arial"/>
                  <a:cs typeface="Arial"/>
                </a:endParaRPr>
              </a:p>
            </p:txBody>
          </p:sp>
        </p:grpSp>
        <p:grpSp>
          <p:nvGrpSpPr>
            <p:cNvPr id="16" name="Group 15"/>
            <p:cNvGrpSpPr/>
            <p:nvPr/>
          </p:nvGrpSpPr>
          <p:grpSpPr>
            <a:xfrm>
              <a:off x="5060066" y="3301130"/>
              <a:ext cx="2879694" cy="369332"/>
              <a:chOff x="3571616" y="1660120"/>
              <a:chExt cx="2879694" cy="369332"/>
            </a:xfrm>
          </p:grpSpPr>
          <p:cxnSp>
            <p:nvCxnSpPr>
              <p:cNvPr id="17" name="Straight Arrow Connector 16"/>
              <p:cNvCxnSpPr/>
              <p:nvPr/>
            </p:nvCxnSpPr>
            <p:spPr>
              <a:xfrm flipH="1">
                <a:off x="3571616" y="1850629"/>
                <a:ext cx="1005345" cy="0"/>
              </a:xfrm>
              <a:prstGeom prst="straightConnector1">
                <a:avLst/>
              </a:pr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701312" y="1660120"/>
                <a:ext cx="1749998" cy="369332"/>
              </a:xfrm>
              <a:prstGeom prst="rect">
                <a:avLst/>
              </a:prstGeom>
              <a:noFill/>
            </p:spPr>
            <p:txBody>
              <a:bodyPr wrap="none" rtlCol="0">
                <a:spAutoFit/>
              </a:bodyPr>
              <a:lstStyle/>
              <a:p>
                <a:r>
                  <a:rPr lang="en-US" dirty="0" smtClean="0">
                    <a:solidFill>
                      <a:srgbClr val="FF0000"/>
                    </a:solidFill>
                    <a:latin typeface="Arial"/>
                    <a:cs typeface="Arial"/>
                  </a:rPr>
                  <a:t>Shut down MPI</a:t>
                </a:r>
                <a:endParaRPr lang="en-US" dirty="0">
                  <a:solidFill>
                    <a:srgbClr val="FF0000"/>
                  </a:solidFill>
                  <a:latin typeface="Arial"/>
                  <a:cs typeface="Arial"/>
                </a:endParaRPr>
              </a:p>
            </p:txBody>
          </p:sp>
        </p:grpSp>
      </p:grpSp>
      <p:sp>
        <p:nvSpPr>
          <p:cNvPr id="22" name="Rounded Rectangle 21"/>
          <p:cNvSpPr/>
          <p:nvPr/>
        </p:nvSpPr>
        <p:spPr>
          <a:xfrm>
            <a:off x="1441875" y="2900120"/>
            <a:ext cx="5595533" cy="321922"/>
          </a:xfrm>
          <a:prstGeom prst="roundRect">
            <a:avLst/>
          </a:prstGeom>
          <a:noFill/>
          <a:ln w="28575"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032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24</a:t>
            </a:fld>
            <a:endParaRPr lang="en-US" dirty="0">
              <a:solidFill>
                <a:prstClr val="black">
                  <a:tint val="75000"/>
                </a:prstClr>
              </a:solidFill>
              <a:latin typeface="Calibri"/>
            </a:endParaRPr>
          </a:p>
        </p:txBody>
      </p:sp>
      <p:sp>
        <p:nvSpPr>
          <p:cNvPr id="51" name="TextBox 50"/>
          <p:cNvSpPr txBox="1"/>
          <p:nvPr/>
        </p:nvSpPr>
        <p:spPr>
          <a:xfrm>
            <a:off x="179408" y="1200105"/>
            <a:ext cx="8577667" cy="1384995"/>
          </a:xfrm>
          <a:prstGeom prst="rect">
            <a:avLst/>
          </a:prstGeom>
          <a:noFill/>
        </p:spPr>
        <p:txBody>
          <a:bodyPr wrap="square" rtlCol="0">
            <a:spAutoFit/>
          </a:bodyPr>
          <a:lstStyle/>
          <a:p>
            <a:pPr marL="285750" indent="-285750">
              <a:buFont typeface="Arial"/>
              <a:buChar char="•"/>
            </a:pPr>
            <a:r>
              <a:rPr lang="en-US" sz="2200" dirty="0" smtClean="0">
                <a:solidFill>
                  <a:prstClr val="black"/>
                </a:solidFill>
                <a:latin typeface="Arial"/>
                <a:cs typeface="Arial"/>
              </a:rPr>
              <a:t>Intel compiler and Intel MPI library are recommended on Scholar.</a:t>
            </a:r>
          </a:p>
          <a:p>
            <a:pPr marL="285750" indent="-285750">
              <a:buFont typeface="Arial"/>
              <a:buChar char="•"/>
            </a:pPr>
            <a:endParaRPr lang="en-US" sz="2200" dirty="0">
              <a:solidFill>
                <a:prstClr val="black"/>
              </a:solidFill>
              <a:latin typeface="Arial"/>
              <a:cs typeface="Arial"/>
            </a:endParaRPr>
          </a:p>
          <a:p>
            <a:pPr marL="285750" indent="-285750">
              <a:buFont typeface="Arial"/>
              <a:buChar char="•"/>
            </a:pPr>
            <a:r>
              <a:rPr lang="en-US" sz="2200" dirty="0" smtClean="0">
                <a:solidFill>
                  <a:prstClr val="black"/>
                </a:solidFill>
                <a:latin typeface="Arial"/>
                <a:cs typeface="Arial"/>
              </a:rPr>
              <a:t>Using </a:t>
            </a:r>
            <a:r>
              <a:rPr lang="en-US" sz="2200" b="1" dirty="0" smtClean="0">
                <a:solidFill>
                  <a:prstClr val="black"/>
                </a:solidFill>
                <a:latin typeface="Courier New"/>
                <a:cs typeface="Courier New"/>
              </a:rPr>
              <a:t>module</a:t>
            </a:r>
            <a:r>
              <a:rPr lang="en-US" sz="2200" dirty="0" smtClean="0">
                <a:solidFill>
                  <a:prstClr val="black"/>
                </a:solidFill>
                <a:latin typeface="Arial"/>
                <a:cs typeface="Arial"/>
              </a:rPr>
              <a:t> to set up the stack for MPI computations.</a:t>
            </a:r>
          </a:p>
          <a:p>
            <a:endParaRPr lang="en-US" dirty="0">
              <a:solidFill>
                <a:prstClr val="black"/>
              </a:solidFill>
              <a:latin typeface="Arial"/>
              <a:cs typeface="Arial"/>
            </a:endParaRPr>
          </a:p>
        </p:txBody>
      </p:sp>
      <p:sp>
        <p:nvSpPr>
          <p:cNvPr id="9"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Compile &amp; Run An MPI Code on Scholar</a:t>
            </a:r>
            <a:endParaRPr lang="en-US" sz="3600" dirty="0">
              <a:solidFill>
                <a:prstClr val="white"/>
              </a:solidFill>
            </a:endParaRPr>
          </a:p>
        </p:txBody>
      </p:sp>
      <p:sp>
        <p:nvSpPr>
          <p:cNvPr id="7" name="Rectangle 6"/>
          <p:cNvSpPr/>
          <p:nvPr/>
        </p:nvSpPr>
        <p:spPr>
          <a:xfrm>
            <a:off x="615939" y="2585100"/>
            <a:ext cx="7969170" cy="2883355"/>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8" name="Rectangle 7"/>
          <p:cNvSpPr/>
          <p:nvPr/>
        </p:nvSpPr>
        <p:spPr>
          <a:xfrm>
            <a:off x="615939" y="2742235"/>
            <a:ext cx="8141136" cy="2954655"/>
          </a:xfrm>
          <a:prstGeom prst="rect">
            <a:avLst/>
          </a:prstGeom>
        </p:spPr>
        <p:txBody>
          <a:bodyPr wrap="square">
            <a:spAutoFit/>
          </a:bodyPr>
          <a:lstStyle/>
          <a:p>
            <a:r>
              <a:rPr lang="en-US" sz="2400" dirty="0" smtClean="0">
                <a:solidFill>
                  <a:srgbClr val="000000"/>
                </a:solidFill>
                <a:latin typeface="Courier New"/>
                <a:cs typeface="Courier New"/>
              </a:rPr>
              <a:t>$ module load </a:t>
            </a:r>
            <a:r>
              <a:rPr lang="en-US" sz="2400" dirty="0" err="1" smtClean="0">
                <a:solidFill>
                  <a:srgbClr val="000000"/>
                </a:solidFill>
                <a:latin typeface="Courier New"/>
                <a:cs typeface="Courier New"/>
              </a:rPr>
              <a:t>intel</a:t>
            </a:r>
            <a:endParaRPr lang="en-US" sz="2400" dirty="0" smtClean="0">
              <a:solidFill>
                <a:srgbClr val="000000"/>
              </a:solidFill>
              <a:latin typeface="Courier New"/>
              <a:cs typeface="Courier New"/>
            </a:endParaRPr>
          </a:p>
          <a:p>
            <a:r>
              <a:rPr lang="en-US" sz="2400" dirty="0" smtClean="0">
                <a:solidFill>
                  <a:srgbClr val="000000"/>
                </a:solidFill>
                <a:latin typeface="Courier New"/>
                <a:cs typeface="Courier New"/>
              </a:rPr>
              <a:t>$ module load </a:t>
            </a:r>
            <a:r>
              <a:rPr lang="en-US" sz="2400" dirty="0" err="1" smtClean="0">
                <a:solidFill>
                  <a:srgbClr val="000000"/>
                </a:solidFill>
                <a:latin typeface="Courier New"/>
                <a:cs typeface="Courier New"/>
              </a:rPr>
              <a:t>impi</a:t>
            </a:r>
            <a:endParaRPr lang="en-US" sz="2400" dirty="0" smtClean="0">
              <a:solidFill>
                <a:srgbClr val="000000"/>
              </a:solidFill>
              <a:latin typeface="Courier New"/>
              <a:cs typeface="Courier New"/>
            </a:endParaRPr>
          </a:p>
          <a:p>
            <a:r>
              <a:rPr lang="en-US" sz="2400" dirty="0" smtClean="0">
                <a:solidFill>
                  <a:srgbClr val="000000"/>
                </a:solidFill>
                <a:latin typeface="Courier New"/>
                <a:cs typeface="Courier New"/>
              </a:rPr>
              <a:t>$ module list</a:t>
            </a:r>
          </a:p>
          <a:p>
            <a:endParaRPr lang="en-US" sz="2400" dirty="0">
              <a:solidFill>
                <a:srgbClr val="000000"/>
              </a:solidFill>
              <a:latin typeface="Courier New"/>
              <a:cs typeface="Courier New"/>
            </a:endParaRPr>
          </a:p>
          <a:p>
            <a:r>
              <a:rPr lang="en-US" sz="2400" dirty="0">
                <a:latin typeface="Courier New"/>
                <a:cs typeface="Courier New"/>
              </a:rPr>
              <a:t>Currently Loaded Modules:</a:t>
            </a:r>
          </a:p>
          <a:p>
            <a:r>
              <a:rPr lang="en-US" sz="2400" dirty="0">
                <a:latin typeface="Courier New"/>
                <a:cs typeface="Courier New"/>
              </a:rPr>
              <a:t>  1) </a:t>
            </a:r>
            <a:r>
              <a:rPr lang="en-US" sz="2400" dirty="0" err="1">
                <a:latin typeface="Courier New"/>
                <a:cs typeface="Courier New"/>
              </a:rPr>
              <a:t>intel</a:t>
            </a:r>
            <a:r>
              <a:rPr lang="en-US" sz="2400" dirty="0">
                <a:latin typeface="Courier New"/>
                <a:cs typeface="Courier New"/>
              </a:rPr>
              <a:t>/16.0.1.150   2) </a:t>
            </a:r>
            <a:r>
              <a:rPr lang="en-US" sz="2400" dirty="0" err="1">
                <a:latin typeface="Courier New"/>
                <a:cs typeface="Courier New"/>
              </a:rPr>
              <a:t>impi</a:t>
            </a:r>
            <a:r>
              <a:rPr lang="en-US" sz="2400" dirty="0">
                <a:latin typeface="Courier New"/>
                <a:cs typeface="Courier New"/>
              </a:rPr>
              <a:t>/5.1.2.150</a:t>
            </a:r>
          </a:p>
          <a:p>
            <a:endParaRPr lang="en-US" sz="2400" dirty="0" smtClean="0">
              <a:solidFill>
                <a:srgbClr val="000000"/>
              </a:solidFill>
              <a:latin typeface="Courier New"/>
              <a:cs typeface="Courier New"/>
            </a:endParaRPr>
          </a:p>
          <a:p>
            <a:endParaRPr lang="en-US" b="1" dirty="0" smtClean="0">
              <a:solidFill>
                <a:srgbClr val="0070C0"/>
              </a:solidFill>
              <a:latin typeface="Courier New"/>
              <a:cs typeface="Courier New"/>
            </a:endParaRPr>
          </a:p>
        </p:txBody>
      </p:sp>
      <p:sp>
        <p:nvSpPr>
          <p:cNvPr id="2" name="TextBox 1"/>
          <p:cNvSpPr txBox="1"/>
          <p:nvPr/>
        </p:nvSpPr>
        <p:spPr>
          <a:xfrm>
            <a:off x="1030518" y="5696890"/>
            <a:ext cx="7037408" cy="369332"/>
          </a:xfrm>
          <a:prstGeom prst="rect">
            <a:avLst/>
          </a:prstGeom>
          <a:noFill/>
        </p:spPr>
        <p:txBody>
          <a:bodyPr wrap="square" rtlCol="0">
            <a:spAutoFit/>
          </a:bodyPr>
          <a:lstStyle/>
          <a:p>
            <a:r>
              <a:rPr lang="en-US" dirty="0" smtClean="0">
                <a:solidFill>
                  <a:srgbClr val="FF0000"/>
                </a:solidFill>
              </a:rPr>
              <a:t>After Feb. 1</a:t>
            </a:r>
            <a:r>
              <a:rPr lang="en-US" baseline="30000" dirty="0" smtClean="0">
                <a:solidFill>
                  <a:srgbClr val="FF0000"/>
                </a:solidFill>
              </a:rPr>
              <a:t>st</a:t>
            </a:r>
            <a:r>
              <a:rPr lang="en-US" dirty="0" smtClean="0">
                <a:solidFill>
                  <a:srgbClr val="FF0000"/>
                </a:solidFill>
              </a:rPr>
              <a:t>, 2017, </a:t>
            </a:r>
            <a:r>
              <a:rPr lang="en-US" dirty="0" err="1" smtClean="0">
                <a:solidFill>
                  <a:srgbClr val="FF0000"/>
                </a:solidFill>
              </a:rPr>
              <a:t>intel</a:t>
            </a:r>
            <a:r>
              <a:rPr lang="en-US" dirty="0" smtClean="0">
                <a:solidFill>
                  <a:srgbClr val="FF0000"/>
                </a:solidFill>
              </a:rPr>
              <a:t> and </a:t>
            </a:r>
            <a:r>
              <a:rPr lang="en-US" dirty="0" err="1" smtClean="0">
                <a:solidFill>
                  <a:srgbClr val="FF0000"/>
                </a:solidFill>
              </a:rPr>
              <a:t>impi</a:t>
            </a:r>
            <a:r>
              <a:rPr lang="en-US" dirty="0" smtClean="0">
                <a:solidFill>
                  <a:srgbClr val="FF0000"/>
                </a:solidFill>
              </a:rPr>
              <a:t> will become default on Scholar </a:t>
            </a:r>
            <a:endParaRPr lang="en-US" dirty="0">
              <a:solidFill>
                <a:srgbClr val="FF0000"/>
              </a:solidFill>
            </a:endParaRPr>
          </a:p>
        </p:txBody>
      </p:sp>
    </p:spTree>
    <p:extLst>
      <p:ext uri="{BB962C8B-B14F-4D97-AF65-F5344CB8AC3E}">
        <p14:creationId xmlns:p14="http://schemas.microsoft.com/office/powerpoint/2010/main" val="19819310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7311" y="3755509"/>
            <a:ext cx="6890615" cy="2110980"/>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25</a:t>
            </a:fld>
            <a:endParaRPr lang="en-US" dirty="0">
              <a:solidFill>
                <a:prstClr val="black">
                  <a:tint val="75000"/>
                </a:prstClr>
              </a:solidFill>
              <a:latin typeface="Calibri"/>
            </a:endParaRPr>
          </a:p>
        </p:txBody>
      </p:sp>
      <p:graphicFrame>
        <p:nvGraphicFramePr>
          <p:cNvPr id="48" name="Group 90"/>
          <p:cNvGraphicFramePr>
            <a:graphicFrameLocks noGrp="1"/>
          </p:cNvGraphicFramePr>
          <p:nvPr>
            <p:extLst>
              <p:ext uri="{D42A27DB-BD31-4B8C-83A1-F6EECF244321}">
                <p14:modId xmlns:p14="http://schemas.microsoft.com/office/powerpoint/2010/main" val="3658002717"/>
              </p:ext>
            </p:extLst>
          </p:nvPr>
        </p:nvGraphicFramePr>
        <p:xfrm>
          <a:off x="830116" y="1450312"/>
          <a:ext cx="7119863" cy="1976185"/>
        </p:xfrm>
        <a:graphic>
          <a:graphicData uri="http://schemas.openxmlformats.org/drawingml/2006/table">
            <a:tbl>
              <a:tblPr/>
              <a:tblGrid>
                <a:gridCol w="850506"/>
                <a:gridCol w="1282919"/>
                <a:gridCol w="1372723"/>
                <a:gridCol w="1552331"/>
                <a:gridCol w="2061384"/>
              </a:tblGrid>
              <a:tr h="0">
                <a:tc>
                  <a:txBody>
                    <a:bodyPr/>
                    <a:lstStyle/>
                    <a:p>
                      <a:pPr marL="0" marR="0" lvl="0" indent="0" algn="l" defTabSz="457200" rtl="0" eaLnBrk="0" fontAlgn="base" latinLnBrk="0" hangingPunct="0">
                        <a:lnSpc>
                          <a:spcPct val="9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Arial"/>
                        <a:cs typeface="Arial"/>
                      </a:endParaRPr>
                    </a:p>
                  </a:txBody>
                  <a:tcPr marL="45720" marR="45720"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a:cs typeface="Arial"/>
                        </a:rPr>
                        <a:t>Serial</a:t>
                      </a:r>
                    </a:p>
                  </a:txBody>
                  <a:tcPr marL="45720" marR="457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3AE24"/>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a:cs typeface="Arial"/>
                        </a:rPr>
                        <a:t>MPI</a:t>
                      </a: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3AE24"/>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a:cs typeface="Arial"/>
                        </a:rPr>
                        <a:t>OpenMP</a:t>
                      </a:r>
                      <a:endParaRPr kumimoji="0" lang="en-US" sz="1600" b="1" i="0" u="none" strike="noStrike" cap="none" normalizeH="0" baseline="0" dirty="0" smtClean="0">
                        <a:ln>
                          <a:noFill/>
                        </a:ln>
                        <a:solidFill>
                          <a:schemeClr val="tx1"/>
                        </a:solidFill>
                        <a:effectLst/>
                        <a:latin typeface="Arial"/>
                        <a:cs typeface="Arial"/>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3AE24"/>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1" i="0" u="none" strike="noStrike" cap="none" normalizeH="0" baseline="0" dirty="0" err="1" smtClean="0">
                          <a:ln>
                            <a:noFill/>
                          </a:ln>
                          <a:solidFill>
                            <a:schemeClr val="tx1"/>
                          </a:solidFill>
                          <a:effectLst/>
                          <a:latin typeface="Arial"/>
                          <a:cs typeface="Arial"/>
                        </a:rPr>
                        <a:t>MPI+OpenMP</a:t>
                      </a:r>
                      <a:endParaRPr kumimoji="0" lang="en-US" sz="1600" b="1" i="0" u="none" strike="noStrike" cap="none" normalizeH="0" baseline="0" dirty="0" smtClean="0">
                        <a:ln>
                          <a:noFill/>
                        </a:ln>
                        <a:solidFill>
                          <a:schemeClr val="tx1"/>
                        </a:solidFill>
                        <a:effectLst/>
                        <a:latin typeface="Arial"/>
                        <a:cs typeface="Arial"/>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3AE24"/>
                    </a:solidFill>
                  </a:tcPr>
                </a:tc>
              </a:tr>
              <a:tr h="531813">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a:cs typeface="Arial"/>
                        </a:rPr>
                        <a:t>Fortran</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AE24"/>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Arial"/>
                          <a:cs typeface="Arial"/>
                        </a:rPr>
                        <a:t>ifort</a:t>
                      </a:r>
                      <a:endParaRPr kumimoji="0" lang="en-US" sz="1600" b="0" i="0" u="none" strike="noStrike" cap="none" normalizeH="0" baseline="0" dirty="0" smtClean="0">
                        <a:ln>
                          <a:noFill/>
                        </a:ln>
                        <a:solidFill>
                          <a:schemeClr val="tx1"/>
                        </a:solidFill>
                        <a:effectLst/>
                        <a:latin typeface="Arial"/>
                        <a:cs typeface="Arial"/>
                      </a:endParaRPr>
                    </a:p>
                  </a:txBody>
                  <a:tcPr marL="45720" marR="457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Arial"/>
                          <a:cs typeface="Arial"/>
                        </a:rPr>
                        <a:t>mpiifort</a:t>
                      </a:r>
                      <a:endParaRPr kumimoji="0" lang="en-US" sz="1600" b="0" i="0" u="none" strike="noStrike" cap="none" normalizeH="0" baseline="0" dirty="0" smtClean="0">
                        <a:ln>
                          <a:noFill/>
                        </a:ln>
                        <a:solidFill>
                          <a:schemeClr val="tx1"/>
                        </a:solidFill>
                        <a:effectLst/>
                        <a:latin typeface="Arial"/>
                        <a:cs typeface="Arial"/>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Arial"/>
                          <a:cs typeface="Arial"/>
                        </a:rPr>
                        <a:t>ifort</a:t>
                      </a:r>
                      <a:r>
                        <a:rPr kumimoji="0" lang="en-US" sz="1600" b="0" i="0" u="none" strike="noStrike" cap="none" normalizeH="0" baseline="0" dirty="0" smtClean="0">
                          <a:ln>
                            <a:noFill/>
                          </a:ln>
                          <a:solidFill>
                            <a:schemeClr val="tx1"/>
                          </a:solidFill>
                          <a:effectLst/>
                          <a:latin typeface="Arial"/>
                          <a:cs typeface="Arial"/>
                        </a:rPr>
                        <a:t> -</a:t>
                      </a:r>
                      <a:r>
                        <a:rPr kumimoji="0" lang="en-US" sz="1600" b="0" i="0" u="none" strike="noStrike" cap="none" normalizeH="0" baseline="0" dirty="0" err="1" smtClean="0">
                          <a:ln>
                            <a:noFill/>
                          </a:ln>
                          <a:solidFill>
                            <a:schemeClr val="tx1"/>
                          </a:solidFill>
                          <a:effectLst/>
                          <a:latin typeface="Arial"/>
                          <a:cs typeface="Arial"/>
                        </a:rPr>
                        <a:t>openmp</a:t>
                      </a:r>
                      <a:endParaRPr kumimoji="0" lang="en-US" sz="1600" b="0" i="0" u="none" strike="noStrike" cap="none" normalizeH="0" baseline="0" dirty="0" smtClean="0">
                        <a:ln>
                          <a:noFill/>
                        </a:ln>
                        <a:solidFill>
                          <a:schemeClr val="tx1"/>
                        </a:solidFill>
                        <a:effectLst/>
                        <a:latin typeface="Arial"/>
                        <a:cs typeface="Arial"/>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Arial"/>
                          <a:cs typeface="Arial"/>
                        </a:rPr>
                        <a:t>mpiifort</a:t>
                      </a:r>
                      <a:r>
                        <a:rPr kumimoji="0" lang="en-US" sz="1600" b="0" i="0" u="none" strike="noStrike" cap="none" normalizeH="0" baseline="0" dirty="0" smtClean="0">
                          <a:ln>
                            <a:noFill/>
                          </a:ln>
                          <a:solidFill>
                            <a:schemeClr val="tx1"/>
                          </a:solidFill>
                          <a:effectLst/>
                          <a:latin typeface="Arial"/>
                          <a:cs typeface="Arial"/>
                        </a:rPr>
                        <a:t> -</a:t>
                      </a:r>
                      <a:r>
                        <a:rPr kumimoji="0" lang="en-US" sz="1600" b="0" i="0" u="none" strike="noStrike" cap="none" normalizeH="0" baseline="0" dirty="0" err="1" smtClean="0">
                          <a:ln>
                            <a:noFill/>
                          </a:ln>
                          <a:solidFill>
                            <a:schemeClr val="tx1"/>
                          </a:solidFill>
                          <a:effectLst/>
                          <a:latin typeface="Arial"/>
                          <a:cs typeface="Arial"/>
                        </a:rPr>
                        <a:t>openmp</a:t>
                      </a:r>
                      <a:r>
                        <a:rPr kumimoji="0" lang="en-US" sz="1600" b="0" i="0" u="none" strike="noStrike" cap="none" normalizeH="0" baseline="0" dirty="0" smtClean="0">
                          <a:ln>
                            <a:noFill/>
                          </a:ln>
                          <a:solidFill>
                            <a:schemeClr val="tx1"/>
                          </a:solidFill>
                          <a:effectLst/>
                          <a:latin typeface="Arial"/>
                          <a:cs typeface="Arial"/>
                        </a:rPr>
                        <a:t> </a:t>
                      </a: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6738">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a:cs typeface="Arial"/>
                        </a:rPr>
                        <a:t>C</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AE24"/>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Arial"/>
                          <a:cs typeface="Arial"/>
                        </a:rPr>
                        <a:t>icc</a:t>
                      </a:r>
                      <a:endParaRPr kumimoji="0" lang="en-US" sz="1600" b="0" i="0" u="none" strike="noStrike" cap="none" normalizeH="0" baseline="0" dirty="0" smtClean="0">
                        <a:ln>
                          <a:noFill/>
                        </a:ln>
                        <a:solidFill>
                          <a:schemeClr val="tx1"/>
                        </a:solidFill>
                        <a:effectLst/>
                        <a:latin typeface="Arial"/>
                        <a:cs typeface="Arial"/>
                      </a:endParaRPr>
                    </a:p>
                  </a:txBody>
                  <a:tcPr marL="45720" marR="457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Arial"/>
                          <a:cs typeface="Arial"/>
                        </a:rPr>
                        <a:t>mpiicc</a:t>
                      </a:r>
                      <a:r>
                        <a:rPr kumimoji="0" lang="en-US" sz="1600" b="0" i="0" u="none" strike="noStrike" cap="none" normalizeH="0" baseline="0" dirty="0" smtClean="0">
                          <a:ln>
                            <a:noFill/>
                          </a:ln>
                          <a:solidFill>
                            <a:schemeClr val="tx1"/>
                          </a:solidFill>
                          <a:effectLst/>
                          <a:latin typeface="Arial"/>
                          <a:cs typeface="Arial"/>
                        </a:rPr>
                        <a:t> </a:t>
                      </a: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Arial"/>
                          <a:cs typeface="Arial"/>
                        </a:rPr>
                        <a:t>icc</a:t>
                      </a:r>
                      <a:r>
                        <a:rPr kumimoji="0" lang="en-US" sz="1600" b="0" i="0" u="none" strike="noStrike" cap="none" normalizeH="0" baseline="0" dirty="0" smtClean="0">
                          <a:ln>
                            <a:noFill/>
                          </a:ln>
                          <a:solidFill>
                            <a:schemeClr val="tx1"/>
                          </a:solidFill>
                          <a:effectLst/>
                          <a:latin typeface="Arial"/>
                          <a:cs typeface="Arial"/>
                        </a:rPr>
                        <a:t> -</a:t>
                      </a:r>
                      <a:r>
                        <a:rPr kumimoji="0" lang="en-US" sz="1600" b="0" i="0" u="none" strike="noStrike" cap="none" normalizeH="0" baseline="0" dirty="0" err="1" smtClean="0">
                          <a:ln>
                            <a:noFill/>
                          </a:ln>
                          <a:solidFill>
                            <a:schemeClr val="tx1"/>
                          </a:solidFill>
                          <a:effectLst/>
                          <a:latin typeface="Arial"/>
                          <a:cs typeface="Arial"/>
                        </a:rPr>
                        <a:t>openmp</a:t>
                      </a:r>
                      <a:endParaRPr kumimoji="0" lang="en-US" sz="1600" b="0" i="0" u="none" strike="noStrike" cap="none" normalizeH="0" baseline="0" dirty="0" smtClean="0">
                        <a:ln>
                          <a:noFill/>
                        </a:ln>
                        <a:solidFill>
                          <a:schemeClr val="tx1"/>
                        </a:solidFill>
                        <a:effectLst/>
                        <a:latin typeface="Arial"/>
                        <a:cs typeface="Arial"/>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defRPr/>
                      </a:pPr>
                      <a:r>
                        <a:rPr kumimoji="0" lang="en-US" sz="1600" b="0" i="0" u="none" strike="noStrike" cap="none" normalizeH="0" baseline="0" dirty="0" err="1" smtClean="0">
                          <a:ln>
                            <a:noFill/>
                          </a:ln>
                          <a:solidFill>
                            <a:schemeClr val="tx1"/>
                          </a:solidFill>
                          <a:effectLst/>
                          <a:latin typeface="Arial"/>
                          <a:cs typeface="Arial"/>
                        </a:rPr>
                        <a:t>mpiicc</a:t>
                      </a:r>
                      <a:r>
                        <a:rPr kumimoji="0" lang="en-US" sz="1600" b="0" i="0" u="none" strike="noStrike" cap="none" normalizeH="0" baseline="0" dirty="0" smtClean="0">
                          <a:ln>
                            <a:noFill/>
                          </a:ln>
                          <a:solidFill>
                            <a:schemeClr val="tx1"/>
                          </a:solidFill>
                          <a:effectLst/>
                          <a:latin typeface="Arial"/>
                          <a:cs typeface="Arial"/>
                        </a:rPr>
                        <a:t> -</a:t>
                      </a:r>
                      <a:r>
                        <a:rPr kumimoji="0" lang="en-US" sz="1600" b="0" i="0" u="none" strike="noStrike" cap="none" normalizeH="0" baseline="0" dirty="0" err="1" smtClean="0">
                          <a:ln>
                            <a:noFill/>
                          </a:ln>
                          <a:solidFill>
                            <a:schemeClr val="tx1"/>
                          </a:solidFill>
                          <a:effectLst/>
                          <a:latin typeface="Arial"/>
                          <a:cs typeface="Arial"/>
                        </a:rPr>
                        <a:t>openmp</a:t>
                      </a:r>
                      <a:r>
                        <a:rPr kumimoji="0" lang="en-US" sz="1600" b="0" i="0" u="none" strike="noStrike" cap="none" normalizeH="0" baseline="0" dirty="0" smtClean="0">
                          <a:ln>
                            <a:noFill/>
                          </a:ln>
                          <a:solidFill>
                            <a:schemeClr val="tx1"/>
                          </a:solidFill>
                          <a:effectLst/>
                          <a:latin typeface="Arial"/>
                          <a:cs typeface="Arial"/>
                        </a:rPr>
                        <a:t> </a:t>
                      </a: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6738">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Arial"/>
                          <a:cs typeface="Arial"/>
                        </a:rPr>
                        <a:t>C++</a:t>
                      </a:r>
                    </a:p>
                  </a:txBody>
                  <a:tcPr marL="45720" marR="4572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3AE24"/>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Arial"/>
                          <a:cs typeface="Arial"/>
                        </a:rPr>
                        <a:t>icpc</a:t>
                      </a:r>
                      <a:endParaRPr kumimoji="0" lang="en-US" sz="1600" b="0" i="0" u="none" strike="noStrike" cap="none" normalizeH="0" baseline="0" dirty="0" smtClean="0">
                        <a:ln>
                          <a:noFill/>
                        </a:ln>
                        <a:solidFill>
                          <a:srgbClr val="CC0000"/>
                        </a:solidFill>
                        <a:effectLst/>
                        <a:latin typeface="Arial"/>
                        <a:cs typeface="Arial"/>
                      </a:endParaRPr>
                    </a:p>
                  </a:txBody>
                  <a:tcPr marL="45720" marR="4572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rgbClr val="000000"/>
                          </a:solidFill>
                          <a:effectLst/>
                          <a:latin typeface="Arial"/>
                          <a:cs typeface="Arial"/>
                        </a:rPr>
                        <a:t>mpiicpc</a:t>
                      </a:r>
                      <a:endParaRPr kumimoji="0" lang="en-US" sz="1600" b="0" i="0" u="none" strike="noStrike" cap="none" normalizeH="0" baseline="0" dirty="0" smtClean="0">
                        <a:ln>
                          <a:noFill/>
                        </a:ln>
                        <a:solidFill>
                          <a:srgbClr val="000000"/>
                        </a:solidFill>
                        <a:effectLst/>
                        <a:latin typeface="Arial"/>
                        <a:cs typeface="Arial"/>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pPr>
                      <a:r>
                        <a:rPr kumimoji="0" lang="en-US" sz="1600" b="0" i="0" u="none" strike="noStrike" cap="none" normalizeH="0" baseline="0" dirty="0" err="1" smtClean="0">
                          <a:ln>
                            <a:noFill/>
                          </a:ln>
                          <a:solidFill>
                            <a:srgbClr val="000000"/>
                          </a:solidFill>
                          <a:effectLst/>
                          <a:latin typeface="Arial"/>
                          <a:cs typeface="Arial"/>
                        </a:rPr>
                        <a:t>icpc</a:t>
                      </a:r>
                      <a:r>
                        <a:rPr kumimoji="0" lang="en-US" sz="1600" b="0" i="0" u="none" strike="noStrike" cap="none" normalizeH="0" baseline="0" dirty="0" smtClean="0">
                          <a:ln>
                            <a:noFill/>
                          </a:ln>
                          <a:solidFill>
                            <a:srgbClr val="000000"/>
                          </a:solidFill>
                          <a:effectLst/>
                          <a:latin typeface="Arial"/>
                          <a:cs typeface="Arial"/>
                        </a:rPr>
                        <a:t> -</a:t>
                      </a:r>
                      <a:r>
                        <a:rPr kumimoji="0" lang="en-US" sz="1600" b="0" i="0" u="none" strike="noStrike" cap="none" normalizeH="0" baseline="0" dirty="0" err="1" smtClean="0">
                          <a:ln>
                            <a:noFill/>
                          </a:ln>
                          <a:solidFill>
                            <a:srgbClr val="000000"/>
                          </a:solidFill>
                          <a:effectLst/>
                          <a:latin typeface="Arial"/>
                          <a:cs typeface="Arial"/>
                        </a:rPr>
                        <a:t>openmp</a:t>
                      </a:r>
                      <a:endParaRPr kumimoji="0" lang="en-US" sz="1600" b="0" i="0" u="none" strike="noStrike" cap="none" normalizeH="0" baseline="0" dirty="0" smtClean="0">
                        <a:ln>
                          <a:noFill/>
                        </a:ln>
                        <a:solidFill>
                          <a:srgbClr val="000000"/>
                        </a:solidFill>
                        <a:effectLst/>
                        <a:latin typeface="Arial"/>
                        <a:cs typeface="Arial"/>
                      </a:endParaRP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0" fontAlgn="base" latinLnBrk="0" hangingPunct="0">
                        <a:lnSpc>
                          <a:spcPct val="90000"/>
                        </a:lnSpc>
                        <a:spcBef>
                          <a:spcPct val="0"/>
                        </a:spcBef>
                        <a:spcAft>
                          <a:spcPct val="0"/>
                        </a:spcAft>
                        <a:buClrTx/>
                        <a:buSzTx/>
                        <a:buFontTx/>
                        <a:buNone/>
                        <a:tabLst/>
                        <a:defRPr/>
                      </a:pPr>
                      <a:r>
                        <a:rPr kumimoji="0" lang="en-US" sz="1600" b="0" i="0" u="none" strike="noStrike" cap="none" normalizeH="0" baseline="0" dirty="0" err="1" smtClean="0">
                          <a:ln>
                            <a:noFill/>
                          </a:ln>
                          <a:solidFill>
                            <a:schemeClr val="tx1"/>
                          </a:solidFill>
                          <a:effectLst/>
                          <a:latin typeface="Arial"/>
                          <a:cs typeface="Arial"/>
                        </a:rPr>
                        <a:t>mpiicpc</a:t>
                      </a:r>
                      <a:r>
                        <a:rPr kumimoji="0" lang="en-US" sz="1600" b="0" i="0" u="none" strike="noStrike" cap="none" normalizeH="0" baseline="0" dirty="0" smtClean="0">
                          <a:ln>
                            <a:noFill/>
                          </a:ln>
                          <a:solidFill>
                            <a:schemeClr val="tx1"/>
                          </a:solidFill>
                          <a:effectLst/>
                          <a:latin typeface="Arial"/>
                          <a:cs typeface="Arial"/>
                        </a:rPr>
                        <a:t> -</a:t>
                      </a:r>
                      <a:r>
                        <a:rPr kumimoji="0" lang="en-US" sz="1600" b="0" i="0" u="none" strike="noStrike" cap="none" normalizeH="0" baseline="0" dirty="0" err="1" smtClean="0">
                          <a:ln>
                            <a:noFill/>
                          </a:ln>
                          <a:solidFill>
                            <a:schemeClr val="tx1"/>
                          </a:solidFill>
                          <a:effectLst/>
                          <a:latin typeface="Arial"/>
                          <a:cs typeface="Arial"/>
                        </a:rPr>
                        <a:t>openmp</a:t>
                      </a:r>
                      <a:r>
                        <a:rPr kumimoji="0" lang="en-US" sz="1600" b="0" i="0" u="none" strike="noStrike" cap="none" normalizeH="0" baseline="0" dirty="0" smtClean="0">
                          <a:ln>
                            <a:noFill/>
                          </a:ln>
                          <a:solidFill>
                            <a:schemeClr val="tx1"/>
                          </a:solidFill>
                          <a:effectLst/>
                          <a:latin typeface="Arial"/>
                          <a:cs typeface="Arial"/>
                        </a:rPr>
                        <a:t> </a:t>
                      </a:r>
                    </a:p>
                  </a:txBody>
                  <a:tcPr marL="45720" marR="4572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49" name="Rectangle 48"/>
          <p:cNvSpPr/>
          <p:nvPr/>
        </p:nvSpPr>
        <p:spPr>
          <a:xfrm>
            <a:off x="1534473" y="3927497"/>
            <a:ext cx="6308670" cy="1938992"/>
          </a:xfrm>
          <a:prstGeom prst="rect">
            <a:avLst/>
          </a:prstGeom>
        </p:spPr>
        <p:txBody>
          <a:bodyPr wrap="square">
            <a:spAutoFit/>
          </a:bodyPr>
          <a:lstStyle/>
          <a:p>
            <a:r>
              <a:rPr lang="en-US" sz="2400" dirty="0" smtClean="0">
                <a:latin typeface="Courier New"/>
                <a:cs typeface="Courier New"/>
              </a:rPr>
              <a:t>$ </a:t>
            </a:r>
            <a:r>
              <a:rPr lang="en-US" sz="2400" dirty="0" err="1" smtClean="0">
                <a:latin typeface="Courier New"/>
                <a:cs typeface="Courier New"/>
              </a:rPr>
              <a:t>icc</a:t>
            </a:r>
            <a:r>
              <a:rPr lang="en-US" sz="2400" dirty="0" smtClean="0">
                <a:latin typeface="Courier New"/>
                <a:cs typeface="Courier New"/>
              </a:rPr>
              <a:t> </a:t>
            </a:r>
            <a:r>
              <a:rPr lang="en-US" sz="2400" dirty="0" err="1" smtClean="0">
                <a:latin typeface="Courier New"/>
                <a:cs typeface="Courier New"/>
              </a:rPr>
              <a:t>s_prog.c</a:t>
            </a:r>
            <a:r>
              <a:rPr lang="en-US" sz="2400" dirty="0" smtClean="0">
                <a:latin typeface="Courier New"/>
                <a:cs typeface="Courier New"/>
              </a:rPr>
              <a:t> –o </a:t>
            </a:r>
            <a:r>
              <a:rPr lang="en-US" sz="2400" dirty="0" err="1" smtClean="0">
                <a:latin typeface="Courier New"/>
                <a:cs typeface="Courier New"/>
              </a:rPr>
              <a:t>s_prog</a:t>
            </a:r>
            <a:endParaRPr lang="en-US" sz="2400" dirty="0" smtClean="0">
              <a:latin typeface="Courier New"/>
              <a:cs typeface="Courier New"/>
            </a:endParaRPr>
          </a:p>
          <a:p>
            <a:r>
              <a:rPr lang="en-US" sz="2400" dirty="0" smtClean="0">
                <a:latin typeface="Courier New"/>
                <a:cs typeface="Courier New"/>
              </a:rPr>
              <a:t>$ ./</a:t>
            </a:r>
            <a:r>
              <a:rPr lang="en-US" sz="2400" dirty="0" err="1" smtClean="0">
                <a:latin typeface="Courier New"/>
                <a:cs typeface="Courier New"/>
              </a:rPr>
              <a:t>s_prog</a:t>
            </a:r>
            <a:endParaRPr lang="en-US" sz="2400" dirty="0" smtClean="0">
              <a:latin typeface="Courier New"/>
              <a:cs typeface="Courier New"/>
            </a:endParaRPr>
          </a:p>
          <a:p>
            <a:endParaRPr lang="en-US" sz="2400" dirty="0" smtClean="0">
              <a:latin typeface="Courier New"/>
              <a:cs typeface="Courier New"/>
            </a:endParaRPr>
          </a:p>
          <a:p>
            <a:r>
              <a:rPr lang="en-US" sz="2400" dirty="0" smtClean="0">
                <a:latin typeface="Courier New"/>
                <a:cs typeface="Courier New"/>
              </a:rPr>
              <a:t>$ </a:t>
            </a:r>
            <a:r>
              <a:rPr lang="en-US" sz="2400" dirty="0" err="1" smtClean="0">
                <a:latin typeface="Courier New"/>
                <a:cs typeface="Courier New"/>
              </a:rPr>
              <a:t>mpiifort</a:t>
            </a:r>
            <a:r>
              <a:rPr lang="en-US" sz="2400" dirty="0" smtClean="0">
                <a:latin typeface="Courier New"/>
                <a:cs typeface="Courier New"/>
              </a:rPr>
              <a:t> p_prog.f90 -o </a:t>
            </a:r>
            <a:r>
              <a:rPr lang="en-US" sz="2400" dirty="0" err="1" smtClean="0">
                <a:latin typeface="Courier New"/>
                <a:cs typeface="Courier New"/>
              </a:rPr>
              <a:t>p_prog</a:t>
            </a:r>
            <a:r>
              <a:rPr lang="en-US" sz="2400" dirty="0" smtClean="0">
                <a:latin typeface="Courier New"/>
                <a:cs typeface="Courier New"/>
              </a:rPr>
              <a:t> </a:t>
            </a:r>
          </a:p>
          <a:p>
            <a:r>
              <a:rPr lang="en-US" sz="2400" dirty="0" smtClean="0">
                <a:latin typeface="Courier New"/>
                <a:cs typeface="Courier New"/>
              </a:rPr>
              <a:t>$ </a:t>
            </a:r>
            <a:r>
              <a:rPr lang="en-US" sz="2400" dirty="0" err="1" smtClean="0">
                <a:latin typeface="Courier New"/>
                <a:cs typeface="Courier New"/>
              </a:rPr>
              <a:t>mpirun</a:t>
            </a:r>
            <a:r>
              <a:rPr lang="en-US" sz="2400" dirty="0" smtClean="0">
                <a:latin typeface="Courier New"/>
                <a:cs typeface="Courier New"/>
              </a:rPr>
              <a:t> -</a:t>
            </a:r>
            <a:r>
              <a:rPr lang="en-US" sz="2400" dirty="0" err="1" smtClean="0">
                <a:latin typeface="Courier New"/>
                <a:cs typeface="Courier New"/>
              </a:rPr>
              <a:t>np</a:t>
            </a:r>
            <a:r>
              <a:rPr lang="en-US" sz="2400" dirty="0" smtClean="0">
                <a:latin typeface="Courier New"/>
                <a:cs typeface="Courier New"/>
              </a:rPr>
              <a:t> 8 ./</a:t>
            </a:r>
            <a:r>
              <a:rPr lang="en-US" sz="2400" dirty="0" err="1" smtClean="0">
                <a:latin typeface="Courier New"/>
                <a:cs typeface="Courier New"/>
              </a:rPr>
              <a:t>p_prog</a:t>
            </a:r>
            <a:r>
              <a:rPr lang="en-US" sz="2400" dirty="0" smtClean="0">
                <a:latin typeface="Courier New"/>
                <a:cs typeface="Courier New"/>
              </a:rPr>
              <a:t> </a:t>
            </a:r>
            <a:endParaRPr lang="en-US" sz="2400" dirty="0">
              <a:latin typeface="Courier New"/>
              <a:cs typeface="Courier New"/>
            </a:endParaRPr>
          </a:p>
        </p:txBody>
      </p:sp>
      <p:sp>
        <p:nvSpPr>
          <p:cNvPr id="9"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Compile &amp; Run An MPI Code on Scholar</a:t>
            </a:r>
            <a:endParaRPr lang="en-US" sz="3600" dirty="0">
              <a:solidFill>
                <a:prstClr val="white"/>
              </a:solidFill>
            </a:endParaRPr>
          </a:p>
        </p:txBody>
      </p:sp>
    </p:spTree>
    <p:extLst>
      <p:ext uri="{BB962C8B-B14F-4D97-AF65-F5344CB8AC3E}">
        <p14:creationId xmlns:p14="http://schemas.microsoft.com/office/powerpoint/2010/main" val="31528465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The First MPI Code</a:t>
            </a:r>
            <a:endParaRPr sz="3600" dirty="0">
              <a:solidFill>
                <a:prstClr val="white"/>
              </a:solidFill>
            </a:endParaRPr>
          </a:p>
        </p:txBody>
      </p:sp>
      <p:grpSp>
        <p:nvGrpSpPr>
          <p:cNvPr id="20" name="Group 19"/>
          <p:cNvGrpSpPr/>
          <p:nvPr/>
        </p:nvGrpSpPr>
        <p:grpSpPr>
          <a:xfrm>
            <a:off x="310896" y="1128392"/>
            <a:ext cx="8565233" cy="3478073"/>
            <a:chOff x="310896" y="1256831"/>
            <a:chExt cx="8565233" cy="3478073"/>
          </a:xfrm>
        </p:grpSpPr>
        <p:sp>
          <p:nvSpPr>
            <p:cNvPr id="19" name="Rectangle 18"/>
            <p:cNvSpPr/>
            <p:nvPr/>
          </p:nvSpPr>
          <p:spPr>
            <a:xfrm>
              <a:off x="310896" y="1256831"/>
              <a:ext cx="8565233" cy="3478073"/>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2" name="TextBox 1"/>
            <p:cNvSpPr txBox="1"/>
            <p:nvPr/>
          </p:nvSpPr>
          <p:spPr>
            <a:xfrm>
              <a:off x="436529" y="1256832"/>
              <a:ext cx="7844329" cy="3477875"/>
            </a:xfrm>
            <a:prstGeom prst="rect">
              <a:avLst/>
            </a:prstGeom>
            <a:noFill/>
          </p:spPr>
          <p:txBody>
            <a:bodyPr wrap="square" rtlCol="0">
              <a:spAutoFit/>
            </a:bodyPr>
            <a:lstStyle/>
            <a:p>
              <a:r>
                <a:rPr lang="en-US" sz="2200" dirty="0" smtClean="0">
                  <a:latin typeface="Courier New"/>
                  <a:cs typeface="Courier New"/>
                </a:rPr>
                <a:t>#include &lt;</a:t>
              </a:r>
              <a:r>
                <a:rPr lang="en-US" sz="2200" dirty="0" err="1" smtClean="0">
                  <a:latin typeface="Courier New"/>
                  <a:cs typeface="Courier New"/>
                </a:rPr>
                <a:t>stdio.h</a:t>
              </a:r>
              <a:r>
                <a:rPr lang="en-US" sz="2200" dirty="0" smtClean="0">
                  <a:latin typeface="Courier New"/>
                  <a:cs typeface="Courier New"/>
                </a:rPr>
                <a:t>&gt;</a:t>
              </a:r>
            </a:p>
            <a:p>
              <a:r>
                <a:rPr lang="en-US" sz="2200" dirty="0" smtClean="0">
                  <a:latin typeface="Courier New"/>
                  <a:cs typeface="Courier New"/>
                </a:rPr>
                <a:t>#include “</a:t>
              </a:r>
              <a:r>
                <a:rPr lang="en-US" sz="2200" dirty="0" err="1" smtClean="0">
                  <a:latin typeface="Courier New"/>
                  <a:cs typeface="Courier New"/>
                </a:rPr>
                <a:t>mpi.h</a:t>
              </a:r>
              <a:r>
                <a:rPr lang="en-US" sz="2200" dirty="0" smtClean="0">
                  <a:latin typeface="Courier New"/>
                  <a:cs typeface="Courier New"/>
                </a:rPr>
                <a:t>”</a:t>
              </a:r>
            </a:p>
            <a:p>
              <a:endParaRPr lang="en-US" sz="2200" dirty="0">
                <a:latin typeface="Courier New"/>
                <a:cs typeface="Courier New"/>
              </a:endParaRPr>
            </a:p>
            <a:p>
              <a:r>
                <a:rPr lang="en-US" sz="2200" dirty="0" err="1" smtClean="0">
                  <a:latin typeface="Courier New"/>
                  <a:cs typeface="Courier New"/>
                </a:rPr>
                <a:t>int</a:t>
              </a:r>
              <a:r>
                <a:rPr lang="en-US" sz="2200" dirty="0" smtClean="0">
                  <a:latin typeface="Courier New"/>
                  <a:cs typeface="Courier New"/>
                </a:rPr>
                <a:t> main() {</a:t>
              </a:r>
            </a:p>
            <a:p>
              <a:r>
                <a:rPr lang="en-US" sz="2200" dirty="0">
                  <a:latin typeface="Courier New"/>
                  <a:cs typeface="Courier New"/>
                </a:rPr>
                <a:t> </a:t>
              </a:r>
              <a:r>
                <a:rPr lang="en-US" sz="2200" dirty="0" smtClean="0">
                  <a:latin typeface="Courier New"/>
                  <a:cs typeface="Courier New"/>
                </a:rPr>
                <a:t>     </a:t>
              </a:r>
              <a:r>
                <a:rPr lang="en-US" sz="2200" dirty="0" err="1" smtClean="0">
                  <a:latin typeface="Courier New"/>
                  <a:cs typeface="Courier New"/>
                </a:rPr>
                <a:t>MPI_Init</a:t>
              </a:r>
              <a:r>
                <a:rPr lang="en-US" sz="2200" dirty="0" smtClean="0">
                  <a:latin typeface="Courier New"/>
                  <a:cs typeface="Courier New"/>
                </a:rPr>
                <a:t>(NULL, NULL);</a:t>
              </a:r>
            </a:p>
            <a:p>
              <a:r>
                <a:rPr lang="en-US" sz="2200" dirty="0">
                  <a:latin typeface="Courier New"/>
                  <a:cs typeface="Courier New"/>
                </a:rPr>
                <a:t> </a:t>
              </a:r>
              <a:r>
                <a:rPr lang="en-US" sz="2200" dirty="0" smtClean="0">
                  <a:latin typeface="Courier New"/>
                  <a:cs typeface="Courier New"/>
                </a:rPr>
                <a:t>     </a:t>
              </a:r>
              <a:r>
                <a:rPr lang="en-US" sz="2200" dirty="0" err="1" smtClean="0">
                  <a:latin typeface="Courier New"/>
                  <a:cs typeface="Courier New"/>
                </a:rPr>
                <a:t>printf</a:t>
              </a:r>
              <a:r>
                <a:rPr lang="en-US" sz="2200" dirty="0" smtClean="0">
                  <a:latin typeface="Courier New"/>
                  <a:cs typeface="Courier New"/>
                </a:rPr>
                <a:t>(“Wonderful Class!\n”);</a:t>
              </a:r>
            </a:p>
            <a:p>
              <a:r>
                <a:rPr lang="en-US" sz="2200" dirty="0">
                  <a:latin typeface="Courier New"/>
                  <a:cs typeface="Courier New"/>
                </a:rPr>
                <a:t> </a:t>
              </a:r>
              <a:r>
                <a:rPr lang="en-US" sz="2200" dirty="0" smtClean="0">
                  <a:latin typeface="Courier New"/>
                  <a:cs typeface="Courier New"/>
                </a:rPr>
                <a:t>     </a:t>
              </a:r>
              <a:r>
                <a:rPr lang="en-US" sz="2200" dirty="0" err="1" smtClean="0">
                  <a:latin typeface="Courier New"/>
                  <a:cs typeface="Courier New"/>
                </a:rPr>
                <a:t>MPI_Finalize</a:t>
              </a:r>
              <a:r>
                <a:rPr lang="en-US" sz="2200" dirty="0" smtClean="0">
                  <a:latin typeface="Courier New"/>
                  <a:cs typeface="Courier New"/>
                </a:rPr>
                <a:t>();</a:t>
              </a:r>
            </a:p>
            <a:p>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return(0);</a:t>
              </a:r>
              <a:endParaRPr lang="en-US" sz="2200" dirty="0">
                <a:latin typeface="Courier New"/>
                <a:cs typeface="Courier New"/>
              </a:endParaRPr>
            </a:p>
            <a:p>
              <a:r>
                <a:rPr lang="en-US" sz="2200" dirty="0" smtClean="0">
                  <a:latin typeface="Courier New"/>
                  <a:cs typeface="Courier New"/>
                </a:rPr>
                <a:t>}</a:t>
              </a:r>
              <a:endParaRPr lang="en-US" sz="2200" dirty="0">
                <a:latin typeface="Courier New"/>
                <a:cs typeface="Courier New"/>
              </a:endParaRPr>
            </a:p>
          </p:txBody>
        </p:sp>
      </p:grpSp>
      <p:sp>
        <p:nvSpPr>
          <p:cNvPr id="23" name="Rectangle 22"/>
          <p:cNvSpPr/>
          <p:nvPr/>
        </p:nvSpPr>
        <p:spPr>
          <a:xfrm>
            <a:off x="1256004" y="4800598"/>
            <a:ext cx="6890615" cy="1129389"/>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200" dirty="0" err="1" smtClean="0">
                <a:solidFill>
                  <a:srgbClr val="0000FF"/>
                </a:solidFill>
                <a:latin typeface="Courier New"/>
                <a:cs typeface="Courier New"/>
              </a:rPr>
              <a:t>mpiicc</a:t>
            </a:r>
            <a:r>
              <a:rPr lang="en-US" sz="2200" dirty="0" smtClean="0">
                <a:solidFill>
                  <a:srgbClr val="0000FF"/>
                </a:solidFill>
                <a:latin typeface="Courier New"/>
                <a:cs typeface="Courier New"/>
              </a:rPr>
              <a:t> </a:t>
            </a:r>
            <a:r>
              <a:rPr lang="en-US" sz="2200" dirty="0" err="1" smtClean="0">
                <a:solidFill>
                  <a:srgbClr val="0000FF"/>
                </a:solidFill>
                <a:latin typeface="Courier New"/>
                <a:cs typeface="Courier New"/>
              </a:rPr>
              <a:t>first_mpi.c</a:t>
            </a:r>
            <a:r>
              <a:rPr lang="en-US" sz="2200" dirty="0" smtClean="0">
                <a:solidFill>
                  <a:srgbClr val="0000FF"/>
                </a:solidFill>
                <a:latin typeface="Courier New"/>
                <a:cs typeface="Courier New"/>
              </a:rPr>
              <a:t> –o </a:t>
            </a:r>
            <a:r>
              <a:rPr lang="en-US" sz="2200" dirty="0" err="1" smtClean="0">
                <a:solidFill>
                  <a:srgbClr val="0000FF"/>
                </a:solidFill>
                <a:latin typeface="Courier New"/>
                <a:cs typeface="Courier New"/>
              </a:rPr>
              <a:t>first_mpi</a:t>
            </a:r>
            <a:endParaRPr lang="en-US" sz="2200" dirty="0" smtClean="0">
              <a:solidFill>
                <a:srgbClr val="0000FF"/>
              </a:solidFill>
              <a:latin typeface="Courier New"/>
              <a:cs typeface="Courier New"/>
            </a:endParaRPr>
          </a:p>
          <a:p>
            <a:r>
              <a:rPr lang="en-US" sz="2200" dirty="0" err="1">
                <a:solidFill>
                  <a:srgbClr val="0000FF"/>
                </a:solidFill>
                <a:latin typeface="Courier New"/>
                <a:cs typeface="Courier New"/>
              </a:rPr>
              <a:t>m</a:t>
            </a:r>
            <a:r>
              <a:rPr lang="en-US" sz="2200" dirty="0" err="1" smtClean="0">
                <a:solidFill>
                  <a:srgbClr val="0000FF"/>
                </a:solidFill>
                <a:latin typeface="Courier New"/>
                <a:cs typeface="Courier New"/>
              </a:rPr>
              <a:t>pirun</a:t>
            </a:r>
            <a:r>
              <a:rPr lang="en-US" sz="2200" dirty="0" smtClean="0">
                <a:solidFill>
                  <a:srgbClr val="0000FF"/>
                </a:solidFill>
                <a:latin typeface="Courier New"/>
                <a:cs typeface="Courier New"/>
              </a:rPr>
              <a:t> –</a:t>
            </a:r>
            <a:r>
              <a:rPr lang="en-US" sz="2200" dirty="0" err="1" smtClean="0">
                <a:solidFill>
                  <a:srgbClr val="0000FF"/>
                </a:solidFill>
                <a:latin typeface="Courier New"/>
                <a:cs typeface="Courier New"/>
              </a:rPr>
              <a:t>np</a:t>
            </a:r>
            <a:r>
              <a:rPr lang="en-US" sz="2200" dirty="0" smtClean="0">
                <a:solidFill>
                  <a:srgbClr val="0000FF"/>
                </a:solidFill>
                <a:latin typeface="Courier New"/>
                <a:cs typeface="Courier New"/>
              </a:rPr>
              <a:t> 8 ./</a:t>
            </a:r>
            <a:r>
              <a:rPr lang="en-US" sz="2200" dirty="0" err="1" smtClean="0">
                <a:solidFill>
                  <a:srgbClr val="0000FF"/>
                </a:solidFill>
                <a:latin typeface="Courier New"/>
                <a:cs typeface="Courier New"/>
              </a:rPr>
              <a:t>first_mpi</a:t>
            </a:r>
            <a:r>
              <a:rPr lang="en-US" sz="2200" dirty="0" smtClean="0">
                <a:solidFill>
                  <a:srgbClr val="0000FF"/>
                </a:solidFill>
                <a:latin typeface="Courier New"/>
                <a:cs typeface="Courier New"/>
              </a:rPr>
              <a:t> </a:t>
            </a:r>
          </a:p>
        </p:txBody>
      </p:sp>
    </p:spTree>
    <p:extLst>
      <p:ext uri="{BB962C8B-B14F-4D97-AF65-F5344CB8AC3E}">
        <p14:creationId xmlns:p14="http://schemas.microsoft.com/office/powerpoint/2010/main" val="687585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The First MPI Code</a:t>
            </a:r>
            <a:endParaRPr sz="3600" dirty="0">
              <a:solidFill>
                <a:prstClr val="white"/>
              </a:solidFill>
            </a:endParaRPr>
          </a:p>
        </p:txBody>
      </p:sp>
      <p:grpSp>
        <p:nvGrpSpPr>
          <p:cNvPr id="20" name="Group 19"/>
          <p:cNvGrpSpPr/>
          <p:nvPr/>
        </p:nvGrpSpPr>
        <p:grpSpPr>
          <a:xfrm>
            <a:off x="310896" y="1128392"/>
            <a:ext cx="8565233" cy="3478073"/>
            <a:chOff x="310896" y="1256831"/>
            <a:chExt cx="8565233" cy="3478073"/>
          </a:xfrm>
        </p:grpSpPr>
        <p:sp>
          <p:nvSpPr>
            <p:cNvPr id="19" name="Rectangle 18"/>
            <p:cNvSpPr/>
            <p:nvPr/>
          </p:nvSpPr>
          <p:spPr>
            <a:xfrm>
              <a:off x="310896" y="1256831"/>
              <a:ext cx="8565233" cy="3478073"/>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2" name="TextBox 1"/>
            <p:cNvSpPr txBox="1"/>
            <p:nvPr/>
          </p:nvSpPr>
          <p:spPr>
            <a:xfrm>
              <a:off x="436529" y="1256832"/>
              <a:ext cx="7844329" cy="430887"/>
            </a:xfrm>
            <a:prstGeom prst="rect">
              <a:avLst/>
            </a:prstGeom>
            <a:noFill/>
          </p:spPr>
          <p:txBody>
            <a:bodyPr wrap="square" rtlCol="0">
              <a:spAutoFit/>
            </a:bodyPr>
            <a:lstStyle/>
            <a:p>
              <a:endParaRPr lang="en-US" sz="2200" dirty="0">
                <a:latin typeface="Courier New"/>
                <a:cs typeface="Courier New"/>
              </a:endParaRPr>
            </a:p>
          </p:txBody>
        </p:sp>
      </p:grpSp>
      <p:sp>
        <p:nvSpPr>
          <p:cNvPr id="3" name="Rectangle 2"/>
          <p:cNvSpPr/>
          <p:nvPr/>
        </p:nvSpPr>
        <p:spPr>
          <a:xfrm>
            <a:off x="436529" y="1195782"/>
            <a:ext cx="4986762" cy="3416320"/>
          </a:xfrm>
          <a:prstGeom prst="rect">
            <a:avLst/>
          </a:prstGeom>
        </p:spPr>
        <p:txBody>
          <a:bodyPr wrap="none">
            <a:spAutoFit/>
          </a:bodyPr>
          <a:lstStyle/>
          <a:p>
            <a:r>
              <a:rPr lang="en-US" sz="2400" dirty="0" smtClean="0">
                <a:solidFill>
                  <a:srgbClr val="0000FF"/>
                </a:solidFill>
                <a:latin typeface="Courier New"/>
                <a:cs typeface="Courier New"/>
              </a:rPr>
              <a:t>$ </a:t>
            </a:r>
            <a:r>
              <a:rPr lang="en-US" sz="2400" dirty="0" err="1" smtClean="0">
                <a:solidFill>
                  <a:srgbClr val="0000FF"/>
                </a:solidFill>
                <a:latin typeface="Courier New"/>
                <a:cs typeface="Courier New"/>
              </a:rPr>
              <a:t>mpirun</a:t>
            </a:r>
            <a:r>
              <a:rPr lang="en-US" sz="2400" dirty="0" smtClean="0">
                <a:solidFill>
                  <a:srgbClr val="0000FF"/>
                </a:solidFill>
                <a:latin typeface="Courier New"/>
                <a:cs typeface="Courier New"/>
              </a:rPr>
              <a:t> </a:t>
            </a:r>
            <a:r>
              <a:rPr lang="en-US" sz="2400" dirty="0">
                <a:solidFill>
                  <a:srgbClr val="0000FF"/>
                </a:solidFill>
                <a:latin typeface="Courier New"/>
                <a:cs typeface="Courier New"/>
              </a:rPr>
              <a:t>–</a:t>
            </a:r>
            <a:r>
              <a:rPr lang="en-US" sz="2400" dirty="0" err="1">
                <a:solidFill>
                  <a:srgbClr val="0000FF"/>
                </a:solidFill>
                <a:latin typeface="Courier New"/>
                <a:cs typeface="Courier New"/>
              </a:rPr>
              <a:t>np</a:t>
            </a:r>
            <a:r>
              <a:rPr lang="en-US" sz="2400" dirty="0">
                <a:solidFill>
                  <a:srgbClr val="0000FF"/>
                </a:solidFill>
                <a:latin typeface="Courier New"/>
                <a:cs typeface="Courier New"/>
              </a:rPr>
              <a:t> 8 ./</a:t>
            </a:r>
            <a:r>
              <a:rPr lang="en-US" sz="2400" dirty="0" err="1" smtClean="0">
                <a:solidFill>
                  <a:srgbClr val="0000FF"/>
                </a:solidFill>
                <a:latin typeface="Courier New"/>
                <a:cs typeface="Courier New"/>
              </a:rPr>
              <a:t>first_mpi</a:t>
            </a:r>
            <a:r>
              <a:rPr lang="en-US" sz="2400" dirty="0" smtClean="0">
                <a:solidFill>
                  <a:srgbClr val="0000FF"/>
                </a:solidFill>
                <a:latin typeface="Courier New"/>
                <a:cs typeface="Courier New"/>
              </a:rPr>
              <a:t> </a:t>
            </a:r>
          </a:p>
          <a:p>
            <a:r>
              <a:rPr lang="en-US" sz="2400" dirty="0">
                <a:latin typeface="Courier New"/>
                <a:cs typeface="Courier New"/>
              </a:rPr>
              <a:t>Wonderful Class!</a:t>
            </a:r>
          </a:p>
          <a:p>
            <a:r>
              <a:rPr lang="en-US" sz="2400" dirty="0">
                <a:latin typeface="Courier New"/>
                <a:cs typeface="Courier New"/>
              </a:rPr>
              <a:t>Wonderful Class!</a:t>
            </a:r>
          </a:p>
          <a:p>
            <a:r>
              <a:rPr lang="en-US" sz="2400" dirty="0">
                <a:latin typeface="Courier New"/>
                <a:cs typeface="Courier New"/>
              </a:rPr>
              <a:t>Wonderful Class!</a:t>
            </a:r>
          </a:p>
          <a:p>
            <a:r>
              <a:rPr lang="en-US" sz="2400" dirty="0">
                <a:latin typeface="Courier New"/>
                <a:cs typeface="Courier New"/>
              </a:rPr>
              <a:t>Wonderful Class!</a:t>
            </a:r>
          </a:p>
          <a:p>
            <a:r>
              <a:rPr lang="en-US" sz="2400" dirty="0">
                <a:latin typeface="Courier New"/>
                <a:cs typeface="Courier New"/>
              </a:rPr>
              <a:t>Wonderful Class!</a:t>
            </a:r>
          </a:p>
          <a:p>
            <a:r>
              <a:rPr lang="en-US" sz="2400" dirty="0">
                <a:latin typeface="Courier New"/>
                <a:cs typeface="Courier New"/>
              </a:rPr>
              <a:t>Wonderful Class!</a:t>
            </a:r>
          </a:p>
          <a:p>
            <a:r>
              <a:rPr lang="en-US" sz="2400" dirty="0">
                <a:latin typeface="Courier New"/>
                <a:cs typeface="Courier New"/>
              </a:rPr>
              <a:t>Wonderful Class!</a:t>
            </a:r>
          </a:p>
          <a:p>
            <a:r>
              <a:rPr lang="en-US" sz="2400" dirty="0">
                <a:latin typeface="Courier New"/>
                <a:cs typeface="Courier New"/>
              </a:rPr>
              <a:t>Wonderful Class!</a:t>
            </a:r>
            <a:endParaRPr lang="en-US" sz="2400" dirty="0">
              <a:solidFill>
                <a:srgbClr val="0000FF"/>
              </a:solidFill>
              <a:latin typeface="Courier New"/>
              <a:cs typeface="Courier New"/>
            </a:endParaRPr>
          </a:p>
        </p:txBody>
      </p:sp>
    </p:spTree>
    <p:extLst>
      <p:ext uri="{BB962C8B-B14F-4D97-AF65-F5344CB8AC3E}">
        <p14:creationId xmlns:p14="http://schemas.microsoft.com/office/powerpoint/2010/main" val="33947166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Another MPI Code</a:t>
            </a:r>
            <a:endParaRPr sz="3600" dirty="0">
              <a:solidFill>
                <a:prstClr val="white"/>
              </a:solidFill>
            </a:endParaRPr>
          </a:p>
        </p:txBody>
      </p:sp>
      <p:grpSp>
        <p:nvGrpSpPr>
          <p:cNvPr id="20" name="Group 19"/>
          <p:cNvGrpSpPr/>
          <p:nvPr/>
        </p:nvGrpSpPr>
        <p:grpSpPr>
          <a:xfrm>
            <a:off x="180491" y="1216759"/>
            <a:ext cx="8565233" cy="4523641"/>
            <a:chOff x="310896" y="1256831"/>
            <a:chExt cx="8565233" cy="3478073"/>
          </a:xfrm>
        </p:grpSpPr>
        <p:sp>
          <p:nvSpPr>
            <p:cNvPr id="19" name="Rectangle 18"/>
            <p:cNvSpPr/>
            <p:nvPr/>
          </p:nvSpPr>
          <p:spPr>
            <a:xfrm>
              <a:off x="310896" y="1256831"/>
              <a:ext cx="8565233" cy="3478073"/>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2" name="TextBox 1"/>
            <p:cNvSpPr txBox="1"/>
            <p:nvPr/>
          </p:nvSpPr>
          <p:spPr>
            <a:xfrm>
              <a:off x="436529" y="1256832"/>
              <a:ext cx="7844329" cy="304017"/>
            </a:xfrm>
            <a:prstGeom prst="rect">
              <a:avLst/>
            </a:prstGeom>
            <a:noFill/>
          </p:spPr>
          <p:txBody>
            <a:bodyPr wrap="square" rtlCol="0">
              <a:spAutoFit/>
            </a:bodyPr>
            <a:lstStyle/>
            <a:p>
              <a:endParaRPr lang="en-US" sz="2200" dirty="0">
                <a:latin typeface="Courier New"/>
                <a:cs typeface="Courier New"/>
              </a:endParaRPr>
            </a:p>
          </p:txBody>
        </p:sp>
      </p:grpSp>
      <p:sp>
        <p:nvSpPr>
          <p:cNvPr id="22" name="Rounded Rectangle 21"/>
          <p:cNvSpPr/>
          <p:nvPr/>
        </p:nvSpPr>
        <p:spPr>
          <a:xfrm>
            <a:off x="419100" y="2557878"/>
            <a:ext cx="8051800" cy="2445922"/>
          </a:xfrm>
          <a:prstGeom prst="roundRect">
            <a:avLst/>
          </a:prstGeom>
          <a:noFill/>
          <a:ln w="28575"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Rectangle 2"/>
          <p:cNvSpPr/>
          <p:nvPr/>
        </p:nvSpPr>
        <p:spPr>
          <a:xfrm>
            <a:off x="180491" y="1252419"/>
            <a:ext cx="8415099" cy="4524316"/>
          </a:xfrm>
          <a:prstGeom prst="rect">
            <a:avLst/>
          </a:prstGeom>
        </p:spPr>
        <p:txBody>
          <a:bodyPr wrap="square">
            <a:spAutoFit/>
          </a:bodyPr>
          <a:lstStyle/>
          <a:p>
            <a:r>
              <a:rPr lang="en-US" sz="1600" dirty="0" smtClean="0">
                <a:latin typeface="Courier New"/>
                <a:cs typeface="Courier New"/>
              </a:rPr>
              <a:t>#</a:t>
            </a:r>
            <a:r>
              <a:rPr lang="en-US" sz="1600" dirty="0">
                <a:latin typeface="Courier New"/>
                <a:cs typeface="Courier New"/>
              </a:rPr>
              <a:t>include &lt;</a:t>
            </a:r>
            <a:r>
              <a:rPr lang="en-US" sz="1600" dirty="0" err="1">
                <a:latin typeface="Courier New"/>
                <a:cs typeface="Courier New"/>
              </a:rPr>
              <a:t>stdio.h</a:t>
            </a:r>
            <a:r>
              <a:rPr lang="en-US" sz="1600" dirty="0">
                <a:latin typeface="Courier New"/>
                <a:cs typeface="Courier New"/>
              </a:rPr>
              <a:t>&gt;</a:t>
            </a:r>
          </a:p>
          <a:p>
            <a:r>
              <a:rPr lang="en-US" sz="1600" dirty="0">
                <a:latin typeface="Courier New"/>
                <a:cs typeface="Courier New"/>
              </a:rPr>
              <a:t>#include &lt;</a:t>
            </a:r>
            <a:r>
              <a:rPr lang="en-US" sz="1600" dirty="0" err="1">
                <a:latin typeface="Courier New"/>
                <a:cs typeface="Courier New"/>
              </a:rPr>
              <a:t>mpi.h</a:t>
            </a:r>
            <a:r>
              <a:rPr lang="en-US" sz="1600" dirty="0">
                <a:latin typeface="Courier New"/>
                <a:cs typeface="Courier New"/>
              </a:rPr>
              <a:t>&gt;</a:t>
            </a:r>
          </a:p>
          <a:p>
            <a:endParaRPr lang="en-US" sz="1600" dirty="0">
              <a:latin typeface="Courier New"/>
              <a:cs typeface="Courier New"/>
            </a:endParaRPr>
          </a:p>
          <a:p>
            <a:r>
              <a:rPr lang="en-US" sz="1600" dirty="0" err="1">
                <a:latin typeface="Courier New"/>
                <a:cs typeface="Courier New"/>
              </a:rPr>
              <a:t>int</a:t>
            </a:r>
            <a:r>
              <a:rPr lang="en-US" sz="1600" dirty="0">
                <a:latin typeface="Courier New"/>
                <a:cs typeface="Courier New"/>
              </a:rPr>
              <a:t> main(</a:t>
            </a:r>
            <a:r>
              <a:rPr lang="en-US" sz="1600" dirty="0" err="1">
                <a:latin typeface="Courier New"/>
                <a:cs typeface="Courier New"/>
              </a:rPr>
              <a:t>int</a:t>
            </a:r>
            <a:r>
              <a:rPr lang="en-US" sz="1600" dirty="0">
                <a:latin typeface="Courier New"/>
                <a:cs typeface="Courier New"/>
              </a:rPr>
              <a:t> </a:t>
            </a:r>
            <a:r>
              <a:rPr lang="en-US" sz="1600" dirty="0" err="1">
                <a:latin typeface="Courier New"/>
                <a:cs typeface="Courier New"/>
              </a:rPr>
              <a:t>argc</a:t>
            </a:r>
            <a:r>
              <a:rPr lang="en-US" sz="1600" dirty="0">
                <a:latin typeface="Courier New"/>
                <a:cs typeface="Courier New"/>
              </a:rPr>
              <a:t>, char** </a:t>
            </a:r>
            <a:r>
              <a:rPr lang="en-US" sz="1600" dirty="0" err="1">
                <a:latin typeface="Courier New"/>
                <a:cs typeface="Courier New"/>
              </a:rPr>
              <a:t>argv</a:t>
            </a:r>
            <a:r>
              <a:rPr lang="en-US" sz="1600" dirty="0">
                <a:latin typeface="Courier New"/>
                <a:cs typeface="Courier New"/>
              </a:rPr>
              <a:t>) {</a:t>
            </a:r>
          </a:p>
          <a:p>
            <a:r>
              <a:rPr lang="en-US" sz="1600" dirty="0" smtClean="0">
                <a:latin typeface="Courier New"/>
                <a:cs typeface="Courier New"/>
              </a:rPr>
              <a:t>    </a:t>
            </a:r>
            <a:r>
              <a:rPr lang="en-US" sz="1600" dirty="0" err="1" smtClean="0">
                <a:latin typeface="Courier New"/>
                <a:cs typeface="Courier New"/>
              </a:rPr>
              <a:t>MPI_Init</a:t>
            </a:r>
            <a:r>
              <a:rPr lang="en-US" sz="1600" dirty="0">
                <a:latin typeface="Courier New"/>
                <a:cs typeface="Courier New"/>
              </a:rPr>
              <a:t>(NULL, NULL)</a:t>
            </a:r>
            <a:r>
              <a:rPr lang="en-US" sz="1600" dirty="0" smtClean="0">
                <a:latin typeface="Courier New"/>
                <a:cs typeface="Courier New"/>
              </a:rPr>
              <a:t>; </a:t>
            </a:r>
            <a:r>
              <a:rPr lang="en-US" sz="1600" dirty="0">
                <a:solidFill>
                  <a:srgbClr val="FF0000"/>
                </a:solidFill>
                <a:latin typeface="Courier New"/>
                <a:cs typeface="Courier New"/>
              </a:rPr>
              <a:t>// Initialize the MPI </a:t>
            </a:r>
            <a:r>
              <a:rPr lang="en-US" sz="1600" dirty="0" smtClean="0">
                <a:solidFill>
                  <a:srgbClr val="FF0000"/>
                </a:solidFill>
                <a:latin typeface="Courier New"/>
                <a:cs typeface="Courier New"/>
              </a:rPr>
              <a:t>environment</a:t>
            </a:r>
          </a:p>
          <a:p>
            <a:endParaRPr lang="en-US" sz="1600" dirty="0">
              <a:latin typeface="Courier New"/>
              <a:cs typeface="Courier New"/>
            </a:endParaRPr>
          </a:p>
          <a:p>
            <a:r>
              <a:rPr lang="en-US" sz="1600" dirty="0">
                <a:latin typeface="Courier New"/>
                <a:cs typeface="Courier New"/>
              </a:rPr>
              <a:t>    </a:t>
            </a:r>
            <a:r>
              <a:rPr lang="en-US" sz="1600" dirty="0" err="1">
                <a:latin typeface="Courier New"/>
                <a:cs typeface="Courier New"/>
              </a:rPr>
              <a:t>int</a:t>
            </a:r>
            <a:r>
              <a:rPr lang="en-US" sz="1600" dirty="0">
                <a:latin typeface="Courier New"/>
                <a:cs typeface="Courier New"/>
              </a:rPr>
              <a:t> </a:t>
            </a:r>
            <a:r>
              <a:rPr lang="en-US" sz="1600" dirty="0" smtClean="0">
                <a:latin typeface="Courier New"/>
                <a:cs typeface="Courier New"/>
              </a:rPr>
              <a:t>size</a:t>
            </a:r>
            <a:r>
              <a:rPr lang="en-US" sz="1600" dirty="0">
                <a:latin typeface="Courier New"/>
                <a:cs typeface="Courier New"/>
              </a:rPr>
              <a:t>;</a:t>
            </a:r>
          </a:p>
          <a:p>
            <a:r>
              <a:rPr lang="en-US" sz="1600" dirty="0">
                <a:latin typeface="Courier New"/>
                <a:cs typeface="Courier New"/>
              </a:rPr>
              <a:t>    </a:t>
            </a:r>
            <a:r>
              <a:rPr lang="en-US" sz="1600" dirty="0" err="1">
                <a:latin typeface="Courier New"/>
                <a:cs typeface="Courier New"/>
              </a:rPr>
              <a:t>MPI_Comm_size</a:t>
            </a:r>
            <a:r>
              <a:rPr lang="en-US" sz="1600" dirty="0">
                <a:latin typeface="Courier New"/>
                <a:cs typeface="Courier New"/>
              </a:rPr>
              <a:t>(</a:t>
            </a:r>
            <a:r>
              <a:rPr lang="en-US" sz="1600" dirty="0" err="1">
                <a:latin typeface="Courier New"/>
                <a:cs typeface="Courier New"/>
              </a:rPr>
              <a:t>MPI_COMM_WORLD</a:t>
            </a:r>
            <a:r>
              <a:rPr lang="en-US" sz="1600" dirty="0" err="1" smtClean="0">
                <a:latin typeface="Courier New"/>
                <a:cs typeface="Courier New"/>
              </a:rPr>
              <a:t>,&amp;size</a:t>
            </a:r>
            <a:r>
              <a:rPr lang="en-US" sz="1600" dirty="0">
                <a:latin typeface="Courier New"/>
                <a:cs typeface="Courier New"/>
              </a:rPr>
              <a:t>)</a:t>
            </a:r>
            <a:r>
              <a:rPr lang="en-US" sz="1600" dirty="0" smtClean="0">
                <a:latin typeface="Courier New"/>
                <a:cs typeface="Courier New"/>
              </a:rPr>
              <a:t>;//Get # of </a:t>
            </a:r>
            <a:r>
              <a:rPr lang="en-US" sz="1600" dirty="0">
                <a:latin typeface="Courier New"/>
                <a:cs typeface="Courier New"/>
              </a:rPr>
              <a:t>processes</a:t>
            </a:r>
          </a:p>
          <a:p>
            <a:endParaRPr lang="en-US" sz="1600" dirty="0">
              <a:latin typeface="Courier New"/>
              <a:cs typeface="Courier New"/>
            </a:endParaRPr>
          </a:p>
          <a:p>
            <a:r>
              <a:rPr lang="en-US" sz="1600" dirty="0" smtClean="0">
                <a:latin typeface="Courier New"/>
                <a:cs typeface="Courier New"/>
              </a:rPr>
              <a:t>    </a:t>
            </a:r>
            <a:r>
              <a:rPr lang="en-US" sz="1600" dirty="0" err="1" smtClean="0">
                <a:latin typeface="Courier New"/>
                <a:cs typeface="Courier New"/>
              </a:rPr>
              <a:t>int</a:t>
            </a:r>
            <a:r>
              <a:rPr lang="en-US" sz="1600" dirty="0" smtClean="0">
                <a:latin typeface="Courier New"/>
                <a:cs typeface="Courier New"/>
              </a:rPr>
              <a:t> rank</a:t>
            </a:r>
            <a:r>
              <a:rPr lang="en-US" sz="1600" dirty="0">
                <a:latin typeface="Courier New"/>
                <a:cs typeface="Courier New"/>
              </a:rPr>
              <a:t>;</a:t>
            </a:r>
          </a:p>
          <a:p>
            <a:r>
              <a:rPr lang="en-US" sz="1600" dirty="0">
                <a:latin typeface="Courier New"/>
                <a:cs typeface="Courier New"/>
              </a:rPr>
              <a:t>    </a:t>
            </a:r>
            <a:r>
              <a:rPr lang="en-US" sz="1600" dirty="0" err="1">
                <a:latin typeface="Courier New"/>
                <a:cs typeface="Courier New"/>
              </a:rPr>
              <a:t>MPI_Comm_rank</a:t>
            </a:r>
            <a:r>
              <a:rPr lang="en-US" sz="1600" dirty="0">
                <a:latin typeface="Courier New"/>
                <a:cs typeface="Courier New"/>
              </a:rPr>
              <a:t>(</a:t>
            </a:r>
            <a:r>
              <a:rPr lang="en-US" sz="1600" dirty="0" err="1">
                <a:latin typeface="Courier New"/>
                <a:cs typeface="Courier New"/>
              </a:rPr>
              <a:t>MPI_COMM_WORLD</a:t>
            </a:r>
            <a:r>
              <a:rPr lang="en-US" sz="1600" dirty="0" err="1" smtClean="0">
                <a:latin typeface="Courier New"/>
                <a:cs typeface="Courier New"/>
              </a:rPr>
              <a:t>,&amp;rank</a:t>
            </a:r>
            <a:r>
              <a:rPr lang="en-US" sz="1600" dirty="0">
                <a:latin typeface="Courier New"/>
                <a:cs typeface="Courier New"/>
              </a:rPr>
              <a:t>)</a:t>
            </a:r>
            <a:r>
              <a:rPr lang="en-US" sz="1600" dirty="0" smtClean="0">
                <a:latin typeface="Courier New"/>
                <a:cs typeface="Courier New"/>
              </a:rPr>
              <a:t>;//Get rank </a:t>
            </a:r>
            <a:r>
              <a:rPr lang="en-US" sz="1600" dirty="0">
                <a:latin typeface="Courier New"/>
                <a:cs typeface="Courier New"/>
              </a:rPr>
              <a:t>of the process</a:t>
            </a:r>
          </a:p>
          <a:p>
            <a:endParaRPr lang="en-US" sz="1600" dirty="0">
              <a:latin typeface="Courier New"/>
              <a:cs typeface="Courier New"/>
            </a:endParaRPr>
          </a:p>
          <a:p>
            <a:r>
              <a:rPr lang="en-US" sz="1600" dirty="0">
                <a:latin typeface="Courier New"/>
                <a:cs typeface="Courier New"/>
              </a:rPr>
              <a:t>    </a:t>
            </a:r>
            <a:r>
              <a:rPr lang="en-US" sz="1600" dirty="0" err="1">
                <a:latin typeface="Courier New"/>
                <a:cs typeface="Courier New"/>
              </a:rPr>
              <a:t>printf</a:t>
            </a:r>
            <a:r>
              <a:rPr lang="en-US" sz="1600" dirty="0">
                <a:latin typeface="Courier New"/>
                <a:cs typeface="Courier New"/>
              </a:rPr>
              <a:t>("Hello world from processor %s, rank %d"</a:t>
            </a:r>
          </a:p>
          <a:p>
            <a:r>
              <a:rPr lang="en-US" sz="1600" dirty="0">
                <a:latin typeface="Courier New"/>
                <a:cs typeface="Courier New"/>
              </a:rPr>
              <a:t>           " out of %d processors\n",</a:t>
            </a:r>
          </a:p>
          <a:p>
            <a:r>
              <a:rPr lang="en-US" sz="1600" dirty="0">
                <a:latin typeface="Courier New"/>
                <a:cs typeface="Courier New"/>
              </a:rPr>
              <a:t>           </a:t>
            </a:r>
            <a:r>
              <a:rPr lang="en-US" sz="1600" dirty="0" err="1">
                <a:latin typeface="Courier New"/>
                <a:cs typeface="Courier New"/>
              </a:rPr>
              <a:t>processor_name</a:t>
            </a:r>
            <a:r>
              <a:rPr lang="en-US" sz="1600" dirty="0">
                <a:latin typeface="Courier New"/>
                <a:cs typeface="Courier New"/>
              </a:rPr>
              <a:t>, </a:t>
            </a:r>
            <a:r>
              <a:rPr lang="en-US" sz="1600" dirty="0" err="1">
                <a:latin typeface="Courier New"/>
                <a:cs typeface="Courier New"/>
              </a:rPr>
              <a:t>world_rank</a:t>
            </a:r>
            <a:r>
              <a:rPr lang="en-US" sz="1600" dirty="0">
                <a:latin typeface="Courier New"/>
                <a:cs typeface="Courier New"/>
              </a:rPr>
              <a:t>, </a:t>
            </a:r>
            <a:r>
              <a:rPr lang="en-US" sz="1600" dirty="0" err="1">
                <a:latin typeface="Courier New"/>
                <a:cs typeface="Courier New"/>
              </a:rPr>
              <a:t>world_size</a:t>
            </a:r>
            <a:r>
              <a:rPr lang="en-US" sz="1600" dirty="0">
                <a:latin typeface="Courier New"/>
                <a:cs typeface="Courier New"/>
              </a:rPr>
              <a:t>);</a:t>
            </a:r>
          </a:p>
          <a:p>
            <a:endParaRPr lang="en-US" sz="1600" dirty="0">
              <a:latin typeface="Courier New"/>
              <a:cs typeface="Courier New"/>
            </a:endParaRPr>
          </a:p>
          <a:p>
            <a:r>
              <a:rPr lang="en-US" sz="1600" dirty="0" smtClean="0">
                <a:latin typeface="Courier New"/>
                <a:cs typeface="Courier New"/>
              </a:rPr>
              <a:t>    </a:t>
            </a:r>
            <a:r>
              <a:rPr lang="en-US" sz="1600" dirty="0" err="1" smtClean="0">
                <a:latin typeface="Courier New"/>
                <a:cs typeface="Courier New"/>
              </a:rPr>
              <a:t>MPI_Finalize</a:t>
            </a:r>
            <a:r>
              <a:rPr lang="en-US" sz="1600" dirty="0">
                <a:latin typeface="Courier New"/>
                <a:cs typeface="Courier New"/>
              </a:rPr>
              <a:t>()</a:t>
            </a:r>
            <a:r>
              <a:rPr lang="en-US" sz="1600" dirty="0" smtClean="0">
                <a:latin typeface="Courier New"/>
                <a:cs typeface="Courier New"/>
              </a:rPr>
              <a:t>; </a:t>
            </a:r>
            <a:r>
              <a:rPr lang="en-US" sz="1600" dirty="0">
                <a:solidFill>
                  <a:srgbClr val="FF0000"/>
                </a:solidFill>
                <a:latin typeface="Courier New"/>
                <a:cs typeface="Courier New"/>
              </a:rPr>
              <a:t>// Finalize the MPI environment</a:t>
            </a:r>
            <a:r>
              <a:rPr lang="en-US" sz="1600" dirty="0" smtClean="0">
                <a:solidFill>
                  <a:srgbClr val="FF0000"/>
                </a:solidFill>
                <a:latin typeface="Courier New"/>
                <a:cs typeface="Courier New"/>
              </a:rPr>
              <a:t>.</a:t>
            </a:r>
            <a:endParaRPr lang="en-US" sz="1600" dirty="0">
              <a:solidFill>
                <a:srgbClr val="FF0000"/>
              </a:solidFill>
              <a:latin typeface="Courier New"/>
              <a:cs typeface="Courier New"/>
            </a:endParaRPr>
          </a:p>
          <a:p>
            <a:r>
              <a:rPr lang="en-US" sz="1600" dirty="0">
                <a:latin typeface="Courier New"/>
                <a:cs typeface="Courier New"/>
              </a:rPr>
              <a:t>}</a:t>
            </a:r>
          </a:p>
        </p:txBody>
      </p:sp>
    </p:spTree>
    <p:extLst>
      <p:ext uri="{BB962C8B-B14F-4D97-AF65-F5344CB8AC3E}">
        <p14:creationId xmlns:p14="http://schemas.microsoft.com/office/powerpoint/2010/main" val="159288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Environment Management Routines</a:t>
            </a:r>
            <a:endParaRPr sz="3600" dirty="0">
              <a:solidFill>
                <a:prstClr val="white"/>
              </a:solidFill>
            </a:endParaRPr>
          </a:p>
        </p:txBody>
      </p:sp>
      <p:sp>
        <p:nvSpPr>
          <p:cNvPr id="3" name="TextBox 2"/>
          <p:cNvSpPr txBox="1"/>
          <p:nvPr/>
        </p:nvSpPr>
        <p:spPr>
          <a:xfrm>
            <a:off x="221996" y="1203731"/>
            <a:ext cx="8756904" cy="4678204"/>
          </a:xfrm>
          <a:prstGeom prst="rect">
            <a:avLst/>
          </a:prstGeom>
          <a:noFill/>
        </p:spPr>
        <p:txBody>
          <a:bodyPr wrap="square" rtlCol="0">
            <a:spAutoFit/>
          </a:bodyPr>
          <a:lstStyle/>
          <a:p>
            <a:r>
              <a:rPr lang="en-US" sz="2000" dirty="0" err="1" smtClean="0">
                <a:latin typeface="Courier New"/>
                <a:cs typeface="Courier New"/>
              </a:rPr>
              <a:t>MPI_Init</a:t>
            </a:r>
            <a:r>
              <a:rPr lang="en-US" sz="2000" dirty="0" smtClean="0">
                <a:latin typeface="Arial"/>
                <a:cs typeface="Arial"/>
              </a:rPr>
              <a:t>  </a:t>
            </a:r>
            <a:r>
              <a:rPr lang="en-US" sz="2000" dirty="0">
                <a:latin typeface="Arial"/>
                <a:cs typeface="Arial"/>
              </a:rPr>
              <a:t>i</a:t>
            </a:r>
            <a:r>
              <a:rPr lang="en-US" sz="2000" dirty="0" smtClean="0">
                <a:latin typeface="Arial"/>
                <a:cs typeface="Arial"/>
              </a:rPr>
              <a:t>nitializes </a:t>
            </a:r>
            <a:r>
              <a:rPr lang="en-US" sz="2000" dirty="0">
                <a:latin typeface="Arial"/>
                <a:cs typeface="Arial"/>
              </a:rPr>
              <a:t>the MPI execution environment. This function must be called in every MPI program, must be called before any other MPI functions and must be called only once in an MPI program. </a:t>
            </a:r>
            <a:endParaRPr lang="en-US" sz="2000" dirty="0" smtClean="0">
              <a:latin typeface="Arial"/>
              <a:cs typeface="Arial"/>
            </a:endParaRPr>
          </a:p>
          <a:p>
            <a:endParaRPr lang="en-US" sz="2000" dirty="0">
              <a:latin typeface="Arial"/>
              <a:cs typeface="Arial"/>
            </a:endParaRPr>
          </a:p>
          <a:p>
            <a:pPr marL="742950" lvl="1" indent="-285750">
              <a:buFont typeface="Lucida Grande"/>
              <a:buChar char="-"/>
            </a:pPr>
            <a:r>
              <a:rPr lang="en-US" sz="2000" dirty="0">
                <a:latin typeface="Courier New"/>
                <a:cs typeface="Courier New"/>
              </a:rPr>
              <a:t>C: </a:t>
            </a:r>
            <a:r>
              <a:rPr lang="en-US" sz="2000" dirty="0" err="1" smtClean="0">
                <a:latin typeface="Courier New"/>
                <a:cs typeface="Courier New"/>
              </a:rPr>
              <a:t>MPI_Init</a:t>
            </a:r>
            <a:r>
              <a:rPr lang="en-US" sz="2000" dirty="0" smtClean="0">
                <a:latin typeface="Courier New"/>
                <a:cs typeface="Courier New"/>
              </a:rPr>
              <a:t> (&amp;</a:t>
            </a:r>
            <a:r>
              <a:rPr lang="en-US" sz="2000" dirty="0" err="1" smtClean="0">
                <a:latin typeface="Courier New"/>
                <a:cs typeface="Courier New"/>
              </a:rPr>
              <a:t>argc</a:t>
            </a:r>
            <a:r>
              <a:rPr lang="en-US" sz="2000" dirty="0" smtClean="0">
                <a:latin typeface="Courier New"/>
                <a:cs typeface="Courier New"/>
              </a:rPr>
              <a:t>, &amp;</a:t>
            </a:r>
            <a:r>
              <a:rPr lang="en-US" sz="2000" dirty="0" err="1" smtClean="0">
                <a:latin typeface="Courier New"/>
                <a:cs typeface="Courier New"/>
              </a:rPr>
              <a:t>argv</a:t>
            </a:r>
            <a:r>
              <a:rPr lang="en-US" sz="2000" dirty="0" smtClean="0">
                <a:latin typeface="Courier New"/>
                <a:cs typeface="Courier New"/>
              </a:rPr>
              <a:t>)/</a:t>
            </a:r>
            <a:r>
              <a:rPr lang="en-US" sz="2000" dirty="0" err="1" smtClean="0">
                <a:latin typeface="Courier New"/>
                <a:cs typeface="Courier New"/>
              </a:rPr>
              <a:t>MPI_Init</a:t>
            </a:r>
            <a:r>
              <a:rPr lang="en-US" sz="2000" dirty="0" smtClean="0">
                <a:latin typeface="Courier New"/>
                <a:cs typeface="Courier New"/>
              </a:rPr>
              <a:t>(NULL, NULL)</a:t>
            </a:r>
            <a:endParaRPr lang="en-US" sz="2000" dirty="0">
              <a:latin typeface="Courier New"/>
              <a:cs typeface="Courier New"/>
            </a:endParaRPr>
          </a:p>
          <a:p>
            <a:pPr marL="742950" lvl="1" indent="-285750">
              <a:buFont typeface="Lucida Grande"/>
              <a:buChar char="-"/>
            </a:pPr>
            <a:r>
              <a:rPr lang="en-US" sz="2000" dirty="0">
                <a:latin typeface="Courier New"/>
                <a:cs typeface="Courier New"/>
              </a:rPr>
              <a:t>FORTRAN: </a:t>
            </a:r>
            <a:r>
              <a:rPr lang="en-US" sz="2000" dirty="0" smtClean="0">
                <a:latin typeface="Courier New"/>
                <a:cs typeface="Courier New"/>
              </a:rPr>
              <a:t>MPI_INIT(</a:t>
            </a:r>
            <a:r>
              <a:rPr lang="en-US" sz="2000" dirty="0" err="1">
                <a:latin typeface="Courier New"/>
                <a:cs typeface="Courier New"/>
              </a:rPr>
              <a:t>ierr</a:t>
            </a:r>
            <a:r>
              <a:rPr lang="en-US" sz="2000" dirty="0">
                <a:latin typeface="Courier New"/>
                <a:cs typeface="Courier New"/>
              </a:rPr>
              <a:t>)</a:t>
            </a:r>
          </a:p>
          <a:p>
            <a:endParaRPr lang="en-US" sz="2000" dirty="0">
              <a:latin typeface="Arial"/>
              <a:cs typeface="Arial"/>
            </a:endParaRPr>
          </a:p>
          <a:p>
            <a:endParaRPr lang="en-US" sz="2000" dirty="0"/>
          </a:p>
          <a:p>
            <a:r>
              <a:rPr lang="en-US" sz="2000" dirty="0" err="1" smtClean="0">
                <a:latin typeface="Courier New"/>
                <a:cs typeface="Courier New"/>
              </a:rPr>
              <a:t>MPI_Finalize</a:t>
            </a:r>
            <a:r>
              <a:rPr lang="en-US" sz="2000" dirty="0" smtClean="0">
                <a:latin typeface="Courier New"/>
                <a:cs typeface="Courier New"/>
              </a:rPr>
              <a:t> </a:t>
            </a:r>
            <a:r>
              <a:rPr lang="en-US" sz="2000" dirty="0"/>
              <a:t>Terminates the MPI execution environment. This function should be the last MPI routine called in every MPI program - no other MPI routines may be called after it</a:t>
            </a:r>
            <a:r>
              <a:rPr lang="en-US" sz="2000" dirty="0" smtClean="0"/>
              <a:t>.</a:t>
            </a:r>
          </a:p>
          <a:p>
            <a:endParaRPr lang="en-US" sz="2000" dirty="0">
              <a:latin typeface="Courier New"/>
              <a:cs typeface="Courier New"/>
            </a:endParaRPr>
          </a:p>
          <a:p>
            <a:pPr marL="742950" lvl="1" indent="-285750">
              <a:buFont typeface="Lucida Grande"/>
              <a:buChar char="-"/>
            </a:pPr>
            <a:r>
              <a:rPr lang="en-US" sz="2000" dirty="0">
                <a:latin typeface="Courier New"/>
                <a:cs typeface="Courier New"/>
              </a:rPr>
              <a:t>C: </a:t>
            </a:r>
            <a:r>
              <a:rPr lang="en-US" sz="2000" dirty="0" err="1" smtClean="0">
                <a:latin typeface="Courier New"/>
                <a:cs typeface="Courier New"/>
              </a:rPr>
              <a:t>MPI_Finalize</a:t>
            </a:r>
            <a:r>
              <a:rPr lang="en-US" sz="2000" dirty="0" smtClean="0">
                <a:latin typeface="Courier New"/>
                <a:cs typeface="Courier New"/>
              </a:rPr>
              <a:t> ()</a:t>
            </a:r>
            <a:endParaRPr lang="en-US" sz="2000" dirty="0">
              <a:latin typeface="Courier New"/>
              <a:cs typeface="Courier New"/>
            </a:endParaRPr>
          </a:p>
          <a:p>
            <a:pPr marL="742950" lvl="1" indent="-285750">
              <a:buFont typeface="Lucida Grande"/>
              <a:buChar char="-"/>
            </a:pPr>
            <a:r>
              <a:rPr lang="en-US" sz="2000" dirty="0">
                <a:latin typeface="Courier New"/>
                <a:cs typeface="Courier New"/>
              </a:rPr>
              <a:t>FORTRAN: </a:t>
            </a:r>
            <a:r>
              <a:rPr lang="en-US" sz="2000" dirty="0" smtClean="0">
                <a:latin typeface="Courier New"/>
                <a:cs typeface="Courier New"/>
              </a:rPr>
              <a:t>MPI_FINALIZE(</a:t>
            </a:r>
            <a:r>
              <a:rPr lang="en-US" sz="2000" dirty="0" err="1" smtClean="0">
                <a:latin typeface="Courier New"/>
                <a:cs typeface="Courier New"/>
              </a:rPr>
              <a:t>ierr</a:t>
            </a:r>
            <a:r>
              <a:rPr lang="en-US" sz="2000" dirty="0">
                <a:latin typeface="Courier New"/>
                <a:cs typeface="Courier New"/>
              </a:rPr>
              <a:t>)</a:t>
            </a:r>
          </a:p>
          <a:p>
            <a:endParaRPr lang="en-US" dirty="0" smtClean="0">
              <a:latin typeface="Courier New"/>
              <a:cs typeface="Courier New"/>
            </a:endParaRPr>
          </a:p>
        </p:txBody>
      </p:sp>
    </p:spTree>
    <p:extLst>
      <p:ext uri="{BB962C8B-B14F-4D97-AF65-F5344CB8AC3E}">
        <p14:creationId xmlns:p14="http://schemas.microsoft.com/office/powerpoint/2010/main" val="3234735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nes_7404.pdf"/>
          <p:cNvPicPr>
            <a:picLocks noChangeAspect="1"/>
          </p:cNvPicPr>
          <p:nvPr/>
        </p:nvPicPr>
        <p:blipFill rotWithShape="1">
          <a:blip r:embed="rId3">
            <a:extLst>
              <a:ext uri="{28A0092B-C50C-407E-A947-70E740481C1C}">
                <a14:useLocalDpi xmlns:a14="http://schemas.microsoft.com/office/drawing/2010/main" val="0"/>
              </a:ext>
            </a:extLst>
          </a:blip>
          <a:srcRect r="85206" b="61897"/>
          <a:stretch/>
        </p:blipFill>
        <p:spPr>
          <a:xfrm>
            <a:off x="0" y="871869"/>
            <a:ext cx="930164" cy="2836974"/>
          </a:xfrm>
          <a:prstGeom prst="rect">
            <a:avLst/>
          </a:prstGeom>
        </p:spPr>
      </p:pic>
      <p:pic>
        <p:nvPicPr>
          <p:cNvPr id="5" name="Picture 4" descr="Lines_blk.pdf"/>
          <p:cNvPicPr>
            <a:picLocks noChangeAspect="1"/>
          </p:cNvPicPr>
          <p:nvPr/>
        </p:nvPicPr>
        <p:blipFill rotWithShape="1">
          <a:blip r:embed="rId4">
            <a:extLst>
              <a:ext uri="{28A0092B-C50C-407E-A947-70E740481C1C}">
                <a14:useLocalDpi xmlns:a14="http://schemas.microsoft.com/office/drawing/2010/main" val="0"/>
              </a:ext>
            </a:extLst>
          </a:blip>
          <a:srcRect l="9555" t="6478" b="22982"/>
          <a:stretch/>
        </p:blipFill>
        <p:spPr>
          <a:xfrm>
            <a:off x="930164" y="881638"/>
            <a:ext cx="7288702" cy="2836974"/>
          </a:xfrm>
          <a:prstGeom prst="rect">
            <a:avLst/>
          </a:prstGeom>
        </p:spPr>
      </p:pic>
      <p:sp>
        <p:nvSpPr>
          <p:cNvPr id="6" name="Title 1"/>
          <p:cNvSpPr txBox="1">
            <a:spLocks/>
          </p:cNvSpPr>
          <p:nvPr/>
        </p:nvSpPr>
        <p:spPr>
          <a:xfrm>
            <a:off x="1028700" y="1348392"/>
            <a:ext cx="7086600" cy="2113311"/>
          </a:xfrm>
          <a:prstGeom prst="rect">
            <a:avLst/>
          </a:prstGeom>
        </p:spPr>
        <p:txBody>
          <a:bodyPr vert="horz" lIns="91440" tIns="45720" rIns="91440" bIns="45720" rtlCol="0" anchor="ctr">
            <a:no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lgn="ctr">
              <a:lnSpc>
                <a:spcPct val="90000"/>
              </a:lnSpc>
            </a:pPr>
            <a:r>
              <a:rPr lang="en-US" sz="5200" dirty="0" smtClean="0">
                <a:solidFill>
                  <a:srgbClr val="000000"/>
                </a:solidFill>
              </a:rPr>
              <a:t>Intro to Supercomputing</a:t>
            </a:r>
          </a:p>
        </p:txBody>
      </p:sp>
      <p:sp>
        <p:nvSpPr>
          <p:cNvPr id="7" name="TextBox 6"/>
          <p:cNvSpPr txBox="1"/>
          <p:nvPr/>
        </p:nvSpPr>
        <p:spPr>
          <a:xfrm>
            <a:off x="3080239" y="3788058"/>
            <a:ext cx="3138630" cy="2154436"/>
          </a:xfrm>
          <a:prstGeom prst="rect">
            <a:avLst/>
          </a:prstGeom>
          <a:noFill/>
        </p:spPr>
        <p:txBody>
          <a:bodyPr wrap="square" lIns="0" tIns="0" rIns="0" bIns="0" rtlCol="0">
            <a:spAutoFit/>
          </a:bodyPr>
          <a:lstStyle/>
          <a:p>
            <a:pPr algn="ctr">
              <a:defRPr/>
            </a:pPr>
            <a:r>
              <a:rPr lang="en-US" sz="2000" b="1" dirty="0" smtClean="0"/>
              <a:t>Xiao Zhu</a:t>
            </a:r>
          </a:p>
          <a:p>
            <a:pPr algn="ctr">
              <a:defRPr/>
            </a:pPr>
            <a:r>
              <a:rPr lang="en-US" sz="2000" b="1" dirty="0" smtClean="0"/>
              <a:t>Senior Research Scientist</a:t>
            </a:r>
          </a:p>
          <a:p>
            <a:pPr algn="ctr">
              <a:defRPr/>
            </a:pPr>
            <a:r>
              <a:rPr lang="en-US" sz="2000" b="1" dirty="0" smtClean="0"/>
              <a:t>Research Computing, </a:t>
            </a:r>
            <a:r>
              <a:rPr lang="en-US" sz="2000" b="1" dirty="0" err="1" smtClean="0"/>
              <a:t>ITaP</a:t>
            </a:r>
            <a:endParaRPr lang="en-US" sz="2000" b="1" dirty="0" smtClean="0"/>
          </a:p>
          <a:p>
            <a:pPr algn="ctr">
              <a:defRPr/>
            </a:pPr>
            <a:endParaRPr lang="en-US" sz="2000" b="1" dirty="0"/>
          </a:p>
          <a:p>
            <a:pPr algn="ctr">
              <a:defRPr/>
            </a:pPr>
            <a:endParaRPr lang="en-US" sz="2000" b="1" dirty="0" smtClean="0"/>
          </a:p>
          <a:p>
            <a:pPr algn="ctr">
              <a:defRPr/>
            </a:pPr>
            <a:r>
              <a:rPr lang="en-US" sz="2000" b="1" dirty="0" smtClean="0"/>
              <a:t>ME 614</a:t>
            </a:r>
          </a:p>
          <a:p>
            <a:pPr algn="ctr">
              <a:defRPr/>
            </a:pPr>
            <a:r>
              <a:rPr lang="en-US" sz="2000" b="1" dirty="0" smtClean="0"/>
              <a:t>Jan. 25</a:t>
            </a:r>
            <a:r>
              <a:rPr lang="en-US" sz="2000" b="1" baseline="30000" dirty="0" smtClean="0"/>
              <a:t>th</a:t>
            </a:r>
            <a:r>
              <a:rPr lang="en-US" sz="2000" b="1" dirty="0" smtClean="0"/>
              <a:t>, 2017</a:t>
            </a:r>
          </a:p>
        </p:txBody>
      </p:sp>
      <p:pic>
        <p:nvPicPr>
          <p:cNvPr id="8" name="Picture 7" descr="Lines_7404.pdf"/>
          <p:cNvPicPr>
            <a:picLocks noChangeAspect="1"/>
          </p:cNvPicPr>
          <p:nvPr/>
        </p:nvPicPr>
        <p:blipFill rotWithShape="1">
          <a:blip r:embed="rId3">
            <a:extLst>
              <a:ext uri="{28A0092B-C50C-407E-A947-70E740481C1C}">
                <a14:useLocalDpi xmlns:a14="http://schemas.microsoft.com/office/drawing/2010/main" val="0"/>
              </a:ext>
            </a:extLst>
          </a:blip>
          <a:srcRect r="85206" b="61897"/>
          <a:stretch/>
        </p:blipFill>
        <p:spPr>
          <a:xfrm>
            <a:off x="8233373" y="891407"/>
            <a:ext cx="930164" cy="2836974"/>
          </a:xfrm>
          <a:prstGeom prst="rect">
            <a:avLst/>
          </a:prstGeom>
        </p:spPr>
      </p:pic>
    </p:spTree>
    <p:extLst>
      <p:ext uri="{BB962C8B-B14F-4D97-AF65-F5344CB8AC3E}">
        <p14:creationId xmlns:p14="http://schemas.microsoft.com/office/powerpoint/2010/main" val="1834885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Environment Management Routines</a:t>
            </a:r>
            <a:endParaRPr sz="3600" dirty="0">
              <a:solidFill>
                <a:prstClr val="white"/>
              </a:solidFill>
            </a:endParaRPr>
          </a:p>
        </p:txBody>
      </p:sp>
      <p:sp>
        <p:nvSpPr>
          <p:cNvPr id="3" name="TextBox 2"/>
          <p:cNvSpPr txBox="1"/>
          <p:nvPr/>
        </p:nvSpPr>
        <p:spPr>
          <a:xfrm>
            <a:off x="209296" y="1060519"/>
            <a:ext cx="8671058" cy="5170645"/>
          </a:xfrm>
          <a:prstGeom prst="rect">
            <a:avLst/>
          </a:prstGeom>
          <a:noFill/>
        </p:spPr>
        <p:txBody>
          <a:bodyPr wrap="square" rtlCol="0">
            <a:spAutoFit/>
          </a:bodyPr>
          <a:lstStyle/>
          <a:p>
            <a:pPr marL="342900" indent="-342900">
              <a:buFont typeface="Arial"/>
              <a:buChar char="•"/>
            </a:pPr>
            <a:r>
              <a:rPr lang="en-US" sz="2200" dirty="0" err="1" smtClean="0">
                <a:latin typeface="Courier New"/>
                <a:cs typeface="Courier New"/>
              </a:rPr>
              <a:t>MPI_Comm_size</a:t>
            </a:r>
            <a:r>
              <a:rPr lang="en-US" sz="2200" dirty="0" smtClean="0">
                <a:latin typeface="Courier New"/>
                <a:cs typeface="Courier New"/>
              </a:rPr>
              <a:t> </a:t>
            </a:r>
            <a:r>
              <a:rPr lang="en-US" sz="2200" dirty="0">
                <a:latin typeface="Arial"/>
                <a:cs typeface="Arial"/>
              </a:rPr>
              <a:t>r</a:t>
            </a:r>
            <a:r>
              <a:rPr lang="en-US" sz="2200" dirty="0" smtClean="0">
                <a:latin typeface="Arial"/>
                <a:cs typeface="Arial"/>
              </a:rPr>
              <a:t>eturns </a:t>
            </a:r>
            <a:r>
              <a:rPr lang="en-US" sz="2200" dirty="0">
                <a:latin typeface="Arial"/>
                <a:cs typeface="Arial"/>
              </a:rPr>
              <a:t>the total number of MPI processes </a:t>
            </a:r>
            <a:r>
              <a:rPr lang="en-US" sz="2200" dirty="0" smtClean="0">
                <a:latin typeface="Arial"/>
                <a:cs typeface="Arial"/>
              </a:rPr>
              <a:t>(</a:t>
            </a:r>
            <a:r>
              <a:rPr lang="en-US" sz="2200" dirty="0" smtClean="0">
                <a:latin typeface="Courier New"/>
                <a:cs typeface="Courier New"/>
              </a:rPr>
              <a:t>size</a:t>
            </a:r>
            <a:r>
              <a:rPr lang="en-US" sz="2200" dirty="0" smtClean="0">
                <a:latin typeface="Arial"/>
                <a:cs typeface="Arial"/>
              </a:rPr>
              <a:t>) in </a:t>
            </a:r>
            <a:r>
              <a:rPr lang="en-US" sz="2200" dirty="0">
                <a:latin typeface="Arial"/>
                <a:cs typeface="Arial"/>
              </a:rPr>
              <a:t>the specified </a:t>
            </a:r>
            <a:r>
              <a:rPr lang="en-US" sz="2200" dirty="0" smtClean="0">
                <a:latin typeface="Arial"/>
                <a:cs typeface="Arial"/>
              </a:rPr>
              <a:t>communicator (</a:t>
            </a:r>
            <a:r>
              <a:rPr lang="en-US" sz="2200" dirty="0" err="1" smtClean="0">
                <a:latin typeface="Courier New"/>
                <a:cs typeface="Courier New"/>
              </a:rPr>
              <a:t>comm</a:t>
            </a:r>
            <a:r>
              <a:rPr lang="en-US" sz="2200" dirty="0" smtClean="0">
                <a:latin typeface="Arial"/>
                <a:cs typeface="Arial"/>
              </a:rPr>
              <a:t>), </a:t>
            </a:r>
            <a:r>
              <a:rPr lang="en-US" sz="2200" dirty="0">
                <a:latin typeface="Arial"/>
                <a:cs typeface="Arial"/>
              </a:rPr>
              <a:t>such as </a:t>
            </a:r>
            <a:r>
              <a:rPr lang="en-US" sz="2200" b="1" dirty="0" smtClean="0">
                <a:latin typeface="Arial"/>
                <a:cs typeface="Arial"/>
              </a:rPr>
              <a:t>MPI_COMM_WORLD</a:t>
            </a:r>
            <a:r>
              <a:rPr lang="en-US" sz="2200" dirty="0" smtClean="0">
                <a:latin typeface="Arial"/>
                <a:cs typeface="Arial"/>
              </a:rPr>
              <a:t>.  </a:t>
            </a:r>
          </a:p>
          <a:p>
            <a:pPr marL="742950" lvl="1" indent="-285750">
              <a:buFont typeface="Lucida Grande"/>
              <a:buChar char="-"/>
            </a:pPr>
            <a:r>
              <a:rPr lang="en-US" sz="2200" dirty="0" smtClean="0">
                <a:latin typeface="Courier New"/>
                <a:cs typeface="Courier New"/>
              </a:rPr>
              <a:t>C: </a:t>
            </a:r>
            <a:r>
              <a:rPr lang="en-US" sz="2200" dirty="0" err="1" smtClean="0">
                <a:latin typeface="Courier New"/>
                <a:cs typeface="Courier New"/>
              </a:rPr>
              <a:t>MPI_Comm_size</a:t>
            </a:r>
            <a:r>
              <a:rPr lang="en-US" sz="2200" dirty="0" smtClean="0">
                <a:latin typeface="Courier New"/>
                <a:cs typeface="Courier New"/>
              </a:rPr>
              <a:t> (</a:t>
            </a:r>
            <a:r>
              <a:rPr lang="en-US" sz="2200" dirty="0" err="1" smtClean="0">
                <a:latin typeface="Courier New"/>
                <a:cs typeface="Courier New"/>
              </a:rPr>
              <a:t>comm</a:t>
            </a:r>
            <a:r>
              <a:rPr lang="en-US" sz="2200" dirty="0" smtClean="0">
                <a:latin typeface="Courier New"/>
                <a:cs typeface="Courier New"/>
              </a:rPr>
              <a:t>,&amp;size)</a:t>
            </a:r>
          </a:p>
          <a:p>
            <a:pPr marL="742950" lvl="1" indent="-285750">
              <a:buFont typeface="Lucida Grande"/>
              <a:buChar char="-"/>
            </a:pPr>
            <a:r>
              <a:rPr lang="en-US" sz="2200" dirty="0" smtClean="0">
                <a:latin typeface="Courier New"/>
                <a:cs typeface="Courier New"/>
              </a:rPr>
              <a:t>FORTRAN: MPI_COMM_SIZE(</a:t>
            </a:r>
            <a:r>
              <a:rPr lang="en-US" sz="2200" dirty="0" err="1" smtClean="0">
                <a:latin typeface="Courier New"/>
                <a:cs typeface="Courier New"/>
              </a:rPr>
              <a:t>comm,size,ierr</a:t>
            </a:r>
            <a:r>
              <a:rPr lang="en-US" sz="2200" dirty="0" smtClean="0">
                <a:latin typeface="Courier New"/>
                <a:cs typeface="Courier New"/>
              </a:rPr>
              <a:t>)</a:t>
            </a:r>
          </a:p>
          <a:p>
            <a:endParaRPr lang="en-US" sz="2200" dirty="0">
              <a:latin typeface="Courier New"/>
              <a:cs typeface="Courier New"/>
            </a:endParaRPr>
          </a:p>
          <a:p>
            <a:pPr marL="342900" indent="-342900">
              <a:buFont typeface="Arial"/>
              <a:buChar char="•"/>
            </a:pPr>
            <a:r>
              <a:rPr lang="en-US" sz="2200" dirty="0" err="1" smtClean="0">
                <a:latin typeface="Courier New"/>
                <a:cs typeface="Courier New"/>
              </a:rPr>
              <a:t>MPI_Comm_rank</a:t>
            </a:r>
            <a:r>
              <a:rPr lang="en-US" sz="2200" dirty="0">
                <a:latin typeface="Courier New"/>
                <a:cs typeface="Courier New"/>
              </a:rPr>
              <a:t> </a:t>
            </a:r>
            <a:r>
              <a:rPr lang="en-US" sz="2200" dirty="0" smtClean="0">
                <a:latin typeface="Arial"/>
                <a:cs typeface="Arial"/>
              </a:rPr>
              <a:t>determines the number of the process within a communicator, ranging from 0 to N-1.</a:t>
            </a:r>
          </a:p>
          <a:p>
            <a:pPr marL="742950" lvl="1" indent="-285750">
              <a:buFont typeface="Lucida Grande"/>
              <a:buChar char="-"/>
            </a:pPr>
            <a:r>
              <a:rPr lang="en-US" sz="2200" dirty="0">
                <a:latin typeface="Courier New"/>
                <a:cs typeface="Courier New"/>
              </a:rPr>
              <a:t>C: </a:t>
            </a:r>
            <a:r>
              <a:rPr lang="en-US" sz="2200" dirty="0" err="1" smtClean="0">
                <a:latin typeface="Courier New"/>
                <a:cs typeface="Courier New"/>
              </a:rPr>
              <a:t>MPI_Comm_rank</a:t>
            </a:r>
            <a:r>
              <a:rPr lang="en-US" sz="2200" dirty="0" smtClean="0">
                <a:latin typeface="Courier New"/>
                <a:cs typeface="Courier New"/>
              </a:rPr>
              <a:t> </a:t>
            </a:r>
            <a:r>
              <a:rPr lang="en-US" sz="2200" dirty="0">
                <a:latin typeface="Courier New"/>
                <a:cs typeface="Courier New"/>
              </a:rPr>
              <a:t>(</a:t>
            </a:r>
            <a:r>
              <a:rPr lang="en-US" sz="2200" dirty="0" err="1">
                <a:latin typeface="Courier New"/>
                <a:cs typeface="Courier New"/>
              </a:rPr>
              <a:t>comm</a:t>
            </a:r>
            <a:r>
              <a:rPr lang="en-US" sz="2200" dirty="0">
                <a:latin typeface="Courier New"/>
                <a:cs typeface="Courier New"/>
              </a:rPr>
              <a:t>,</a:t>
            </a:r>
            <a:r>
              <a:rPr lang="en-US" sz="2200" dirty="0" smtClean="0">
                <a:latin typeface="Courier New"/>
                <a:cs typeface="Courier New"/>
              </a:rPr>
              <a:t>&amp;rank)</a:t>
            </a:r>
            <a:endParaRPr lang="en-US" sz="2200" dirty="0">
              <a:latin typeface="Courier New"/>
              <a:cs typeface="Courier New"/>
            </a:endParaRPr>
          </a:p>
          <a:p>
            <a:pPr marL="742950" lvl="1" indent="-285750">
              <a:buFont typeface="Lucida Grande"/>
              <a:buChar char="-"/>
            </a:pPr>
            <a:r>
              <a:rPr lang="en-US" sz="2200" dirty="0">
                <a:latin typeface="Courier New"/>
                <a:cs typeface="Courier New"/>
              </a:rPr>
              <a:t>FORTRAN: </a:t>
            </a:r>
            <a:r>
              <a:rPr lang="en-US" sz="2200" dirty="0" smtClean="0">
                <a:latin typeface="Courier New"/>
                <a:cs typeface="Courier New"/>
              </a:rPr>
              <a:t>MPI_COMM_RANK(</a:t>
            </a:r>
            <a:r>
              <a:rPr lang="en-US" sz="2200" dirty="0" err="1">
                <a:latin typeface="Courier New"/>
                <a:cs typeface="Courier New"/>
              </a:rPr>
              <a:t>comm</a:t>
            </a:r>
            <a:r>
              <a:rPr lang="en-US" sz="2200" dirty="0" err="1" smtClean="0">
                <a:latin typeface="Courier New"/>
                <a:cs typeface="Courier New"/>
              </a:rPr>
              <a:t>,rank,</a:t>
            </a:r>
            <a:r>
              <a:rPr lang="en-US" sz="2200" dirty="0" err="1">
                <a:latin typeface="Courier New"/>
                <a:cs typeface="Courier New"/>
              </a:rPr>
              <a:t>ierr</a:t>
            </a:r>
            <a:r>
              <a:rPr lang="en-US" sz="2200" dirty="0">
                <a:latin typeface="Courier New"/>
                <a:cs typeface="Courier New"/>
              </a:rPr>
              <a:t>)</a:t>
            </a:r>
          </a:p>
          <a:p>
            <a:r>
              <a:rPr lang="en-US" sz="2200" dirty="0" smtClean="0">
                <a:latin typeface="Arial"/>
                <a:cs typeface="Arial"/>
              </a:rPr>
              <a:t> </a:t>
            </a:r>
            <a:endParaRPr lang="en-US" sz="2200" dirty="0">
              <a:latin typeface="Courier New"/>
              <a:cs typeface="Courier New"/>
            </a:endParaRPr>
          </a:p>
          <a:p>
            <a:pPr marL="342900" indent="-342900">
              <a:buFont typeface="Arial"/>
              <a:buChar char="•"/>
            </a:pPr>
            <a:r>
              <a:rPr lang="en-US" sz="2200" dirty="0" err="1" smtClean="0">
                <a:latin typeface="Courier New"/>
                <a:cs typeface="Courier New"/>
              </a:rPr>
              <a:t>MPI_Wtime</a:t>
            </a:r>
            <a:r>
              <a:rPr lang="en-US" sz="2200" dirty="0" smtClean="0">
                <a:latin typeface="Courier New"/>
                <a:cs typeface="Courier New"/>
              </a:rPr>
              <a:t> </a:t>
            </a:r>
            <a:r>
              <a:rPr lang="en-US" sz="2200" dirty="0" smtClean="0">
                <a:latin typeface="Arial"/>
                <a:cs typeface="Arial"/>
              </a:rPr>
              <a:t>is a timer routine that returns elapsed wall clock time in seconds.</a:t>
            </a:r>
          </a:p>
          <a:p>
            <a:pPr marL="742950" lvl="1" indent="-285750">
              <a:buFont typeface="Lucida Grande"/>
              <a:buChar char="-"/>
            </a:pPr>
            <a:r>
              <a:rPr lang="en-US" sz="2200" dirty="0" smtClean="0">
                <a:latin typeface="Courier New"/>
                <a:cs typeface="Courier New"/>
              </a:rPr>
              <a:t>C: </a:t>
            </a:r>
            <a:r>
              <a:rPr lang="en-US" sz="2200" dirty="0" err="1" smtClean="0">
                <a:latin typeface="Courier New"/>
                <a:cs typeface="Courier New"/>
              </a:rPr>
              <a:t>MPI_Wtime</a:t>
            </a:r>
            <a:r>
              <a:rPr lang="en-US" sz="2200" dirty="0" smtClean="0">
                <a:latin typeface="Courier New"/>
                <a:cs typeface="Courier New"/>
              </a:rPr>
              <a:t>()</a:t>
            </a:r>
          </a:p>
          <a:p>
            <a:pPr marL="742950" lvl="1" indent="-285750">
              <a:buFont typeface="Lucida Grande"/>
              <a:buChar char="-"/>
            </a:pPr>
            <a:r>
              <a:rPr lang="en-US" sz="2200" dirty="0" smtClean="0">
                <a:latin typeface="Courier New"/>
                <a:cs typeface="Courier New"/>
              </a:rPr>
              <a:t>Fortran: MPI_WTIME()  </a:t>
            </a:r>
            <a:endParaRPr lang="en-US" sz="2200" dirty="0">
              <a:latin typeface="Courier New"/>
              <a:cs typeface="Courier New"/>
            </a:endParaRPr>
          </a:p>
        </p:txBody>
      </p:sp>
    </p:spTree>
    <p:extLst>
      <p:ext uri="{BB962C8B-B14F-4D97-AF65-F5344CB8AC3E}">
        <p14:creationId xmlns:p14="http://schemas.microsoft.com/office/powerpoint/2010/main" val="20190958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Homework 0.2</a:t>
            </a:r>
            <a:endParaRPr sz="3600" dirty="0">
              <a:solidFill>
                <a:prstClr val="white"/>
              </a:solidFill>
            </a:endParaRPr>
          </a:p>
        </p:txBody>
      </p:sp>
      <p:sp>
        <p:nvSpPr>
          <p:cNvPr id="3" name="TextBox 2"/>
          <p:cNvSpPr txBox="1"/>
          <p:nvPr/>
        </p:nvSpPr>
        <p:spPr>
          <a:xfrm>
            <a:off x="209296" y="1060519"/>
            <a:ext cx="8287004" cy="5509199"/>
          </a:xfrm>
          <a:prstGeom prst="rect">
            <a:avLst/>
          </a:prstGeom>
          <a:noFill/>
        </p:spPr>
        <p:txBody>
          <a:bodyPr wrap="square" rtlCol="0">
            <a:spAutoFit/>
          </a:bodyPr>
          <a:lstStyle/>
          <a:p>
            <a:pPr marL="342900" indent="-342900">
              <a:buFont typeface="Arial"/>
              <a:buChar char="•"/>
            </a:pPr>
            <a:r>
              <a:rPr lang="en-US" sz="2200" dirty="0" smtClean="0">
                <a:latin typeface="Arial"/>
                <a:cs typeface="Arial"/>
              </a:rPr>
              <a:t>Learn to set up MPI computing environment.</a:t>
            </a:r>
          </a:p>
          <a:p>
            <a:r>
              <a:rPr lang="en-US" sz="2200" dirty="0">
                <a:latin typeface="Courier New"/>
                <a:cs typeface="Courier New"/>
              </a:rPr>
              <a:t> </a:t>
            </a:r>
            <a:r>
              <a:rPr lang="en-US" sz="2200" dirty="0" smtClean="0">
                <a:latin typeface="Courier New"/>
                <a:cs typeface="Courier New"/>
              </a:rPr>
              <a:t> module load </a:t>
            </a:r>
            <a:r>
              <a:rPr lang="en-US" sz="2200" dirty="0" err="1" smtClean="0">
                <a:latin typeface="Courier New"/>
                <a:cs typeface="Courier New"/>
              </a:rPr>
              <a:t>intel</a:t>
            </a:r>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module load </a:t>
            </a:r>
            <a:r>
              <a:rPr lang="en-US" sz="2200" dirty="0" err="1" smtClean="0">
                <a:latin typeface="Courier New"/>
                <a:cs typeface="Courier New"/>
              </a:rPr>
              <a:t>impi</a:t>
            </a:r>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module list</a:t>
            </a:r>
          </a:p>
          <a:p>
            <a:endParaRPr lang="en-US" sz="2200" dirty="0" smtClean="0">
              <a:latin typeface="Courier New"/>
              <a:cs typeface="Courier New"/>
            </a:endParaRPr>
          </a:p>
          <a:p>
            <a:pPr marL="342900" indent="-342900">
              <a:buFont typeface="Arial"/>
              <a:buChar char="•"/>
            </a:pPr>
            <a:r>
              <a:rPr lang="en-US" sz="2200" dirty="0">
                <a:latin typeface="Arial"/>
                <a:cs typeface="Arial"/>
              </a:rPr>
              <a:t>C</a:t>
            </a:r>
            <a:r>
              <a:rPr lang="en-US" sz="2200" dirty="0" smtClean="0">
                <a:latin typeface="Arial"/>
                <a:cs typeface="Arial"/>
              </a:rPr>
              <a:t>ompile </a:t>
            </a:r>
            <a:r>
              <a:rPr lang="en-US" sz="2200" dirty="0">
                <a:latin typeface="Arial"/>
                <a:cs typeface="Arial"/>
              </a:rPr>
              <a:t>and run a MPI code. </a:t>
            </a:r>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a:t>
            </a:r>
            <a:r>
              <a:rPr lang="en-US" sz="2200" dirty="0" smtClean="0">
                <a:latin typeface="Arial"/>
                <a:cs typeface="Arial"/>
              </a:rPr>
              <a:t>1. copy either the C or Fortran code to your own account from </a:t>
            </a:r>
            <a:r>
              <a:rPr lang="en-US" sz="2200" dirty="0" smtClean="0">
                <a:latin typeface="Courier New"/>
                <a:cs typeface="Courier New"/>
              </a:rPr>
              <a:t>/scratch/scholar/z/zhu472/me614</a:t>
            </a:r>
          </a:p>
          <a:p>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a:t>
            </a:r>
            <a:r>
              <a:rPr lang="en-US" sz="2200" dirty="0" smtClean="0">
                <a:latin typeface="Arial"/>
                <a:cs typeface="Arial"/>
              </a:rPr>
              <a:t>2. Compile the code</a:t>
            </a:r>
          </a:p>
          <a:p>
            <a:r>
              <a:rPr lang="en-US" sz="2200" dirty="0">
                <a:latin typeface="Courier New"/>
                <a:cs typeface="Courier New"/>
              </a:rPr>
              <a:t> </a:t>
            </a:r>
            <a:r>
              <a:rPr lang="en-US" sz="2200" dirty="0" smtClean="0">
                <a:latin typeface="Courier New"/>
                <a:cs typeface="Courier New"/>
              </a:rPr>
              <a:t> </a:t>
            </a:r>
            <a:r>
              <a:rPr lang="en-US" sz="2200" dirty="0" err="1" smtClean="0">
                <a:latin typeface="Courier New"/>
                <a:cs typeface="Courier New"/>
              </a:rPr>
              <a:t>mpiicc</a:t>
            </a:r>
            <a:r>
              <a:rPr lang="en-US" sz="2200" dirty="0" smtClean="0">
                <a:latin typeface="Courier New"/>
                <a:cs typeface="Courier New"/>
              </a:rPr>
              <a:t> </a:t>
            </a:r>
            <a:r>
              <a:rPr lang="en-US" sz="2200" dirty="0" err="1" smtClean="0">
                <a:latin typeface="Courier New"/>
                <a:cs typeface="Courier New"/>
              </a:rPr>
              <a:t>helloworld.c</a:t>
            </a:r>
            <a:r>
              <a:rPr lang="en-US" sz="2200" dirty="0" smtClean="0">
                <a:latin typeface="Courier New"/>
                <a:cs typeface="Courier New"/>
              </a:rPr>
              <a:t> –o </a:t>
            </a:r>
            <a:r>
              <a:rPr lang="en-US" sz="2200" dirty="0" err="1" smtClean="0">
                <a:latin typeface="Courier New"/>
                <a:cs typeface="Courier New"/>
              </a:rPr>
              <a:t>helloworld</a:t>
            </a:r>
            <a:endParaRPr lang="en-US" sz="2200" dirty="0" smtClean="0">
              <a:latin typeface="Courier New"/>
              <a:cs typeface="Courier New"/>
            </a:endParaRPr>
          </a:p>
          <a:p>
            <a:r>
              <a:rPr lang="en-US" sz="2200" dirty="0" smtClean="0">
                <a:latin typeface="Courier New"/>
                <a:cs typeface="Courier New"/>
              </a:rPr>
              <a:t>  </a:t>
            </a:r>
            <a:r>
              <a:rPr lang="en-US" sz="2200" dirty="0" err="1" smtClean="0">
                <a:latin typeface="Courier New"/>
                <a:cs typeface="Courier New"/>
              </a:rPr>
              <a:t>mpiifort</a:t>
            </a:r>
            <a:r>
              <a:rPr lang="en-US" sz="2200" dirty="0" smtClean="0">
                <a:latin typeface="Courier New"/>
                <a:cs typeface="Courier New"/>
              </a:rPr>
              <a:t> helloworld.F90 –o </a:t>
            </a:r>
            <a:r>
              <a:rPr lang="en-US" sz="2200" dirty="0" err="1" smtClean="0">
                <a:latin typeface="Courier New"/>
                <a:cs typeface="Courier New"/>
              </a:rPr>
              <a:t>hellworld</a:t>
            </a:r>
            <a:endParaRPr lang="en-US" sz="2200" dirty="0" smtClean="0">
              <a:latin typeface="Courier New"/>
              <a:cs typeface="Courier New"/>
            </a:endParaRPr>
          </a:p>
          <a:p>
            <a:r>
              <a:rPr lang="en-US" sz="2200" dirty="0">
                <a:latin typeface="Courier New"/>
                <a:cs typeface="Courier New"/>
              </a:rPr>
              <a:t> </a:t>
            </a:r>
            <a:r>
              <a:rPr lang="en-US" sz="2200" dirty="0" smtClean="0">
                <a:latin typeface="Courier New"/>
                <a:cs typeface="Courier New"/>
              </a:rPr>
              <a:t> </a:t>
            </a:r>
          </a:p>
          <a:p>
            <a:r>
              <a:rPr lang="en-US" sz="2200" dirty="0">
                <a:latin typeface="Courier New"/>
                <a:cs typeface="Courier New"/>
              </a:rPr>
              <a:t> </a:t>
            </a:r>
            <a:r>
              <a:rPr lang="en-US" sz="2200" dirty="0" smtClean="0">
                <a:latin typeface="Courier New"/>
                <a:cs typeface="Courier New"/>
              </a:rPr>
              <a:t> </a:t>
            </a:r>
            <a:r>
              <a:rPr lang="en-US" sz="2200" dirty="0" smtClean="0">
                <a:latin typeface="Arial"/>
                <a:cs typeface="Arial"/>
              </a:rPr>
              <a:t>3. Do a quick run</a:t>
            </a:r>
            <a:endParaRPr lang="en-US" sz="2200" dirty="0">
              <a:latin typeface="Arial"/>
              <a:cs typeface="Arial"/>
            </a:endParaRPr>
          </a:p>
          <a:p>
            <a:r>
              <a:rPr lang="en-US" sz="2200" dirty="0" smtClean="0">
                <a:latin typeface="Courier New"/>
                <a:cs typeface="Courier New"/>
              </a:rPr>
              <a:t>  </a:t>
            </a:r>
            <a:r>
              <a:rPr lang="en-US" sz="2200" dirty="0" err="1" smtClean="0">
                <a:latin typeface="Courier New"/>
                <a:cs typeface="Courier New"/>
              </a:rPr>
              <a:t>mpirun</a:t>
            </a:r>
            <a:r>
              <a:rPr lang="en-US" sz="2200" dirty="0" smtClean="0">
                <a:latin typeface="Courier New"/>
                <a:cs typeface="Courier New"/>
              </a:rPr>
              <a:t> –</a:t>
            </a:r>
            <a:r>
              <a:rPr lang="en-US" sz="2200" dirty="0" err="1" smtClean="0">
                <a:latin typeface="Courier New"/>
                <a:cs typeface="Courier New"/>
              </a:rPr>
              <a:t>np</a:t>
            </a:r>
            <a:r>
              <a:rPr lang="en-US" sz="2200" dirty="0" smtClean="0">
                <a:latin typeface="Courier New"/>
                <a:cs typeface="Courier New"/>
              </a:rPr>
              <a:t> 4 ./</a:t>
            </a:r>
            <a:r>
              <a:rPr lang="en-US" sz="2200" dirty="0" err="1" smtClean="0">
                <a:latin typeface="Courier New"/>
                <a:cs typeface="Courier New"/>
              </a:rPr>
              <a:t>helloword</a:t>
            </a:r>
            <a:endParaRPr lang="en-US" sz="2200" dirty="0" smtClean="0">
              <a:latin typeface="Courier New"/>
              <a:cs typeface="Courier New"/>
            </a:endParaRPr>
          </a:p>
          <a:p>
            <a:endParaRPr lang="en-US" sz="2200" dirty="0">
              <a:latin typeface="Courier New"/>
              <a:cs typeface="Courier New"/>
            </a:endParaRPr>
          </a:p>
        </p:txBody>
      </p:sp>
    </p:spTree>
    <p:extLst>
      <p:ext uri="{BB962C8B-B14F-4D97-AF65-F5344CB8AC3E}">
        <p14:creationId xmlns:p14="http://schemas.microsoft.com/office/powerpoint/2010/main" val="20525427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Type of Communications</a:t>
            </a:r>
            <a:endParaRPr sz="3600" dirty="0">
              <a:solidFill>
                <a:prstClr val="white"/>
              </a:solidFill>
            </a:endParaRPr>
          </a:p>
        </p:txBody>
      </p:sp>
      <p:sp>
        <p:nvSpPr>
          <p:cNvPr id="3" name="TextBox 2"/>
          <p:cNvSpPr txBox="1"/>
          <p:nvPr/>
        </p:nvSpPr>
        <p:spPr>
          <a:xfrm>
            <a:off x="209296" y="1614517"/>
            <a:ext cx="8671058" cy="1200328"/>
          </a:xfrm>
          <a:prstGeom prst="rect">
            <a:avLst/>
          </a:prstGeom>
          <a:noFill/>
        </p:spPr>
        <p:txBody>
          <a:bodyPr wrap="square" rtlCol="0">
            <a:spAutoFit/>
          </a:bodyPr>
          <a:lstStyle/>
          <a:p>
            <a:pPr marL="342900" indent="-342900">
              <a:buFont typeface="Arial"/>
              <a:buChar char="•"/>
            </a:pPr>
            <a:r>
              <a:rPr lang="en-US" sz="2400" b="1" dirty="0" smtClean="0">
                <a:latin typeface="Arial"/>
                <a:cs typeface="Arial"/>
              </a:rPr>
              <a:t>Point-to-Point</a:t>
            </a:r>
          </a:p>
          <a:p>
            <a:pPr marL="342900" indent="-342900">
              <a:buFont typeface="Arial"/>
              <a:buChar char="•"/>
            </a:pPr>
            <a:endParaRPr lang="en-US" sz="2400" b="1" dirty="0" smtClean="0">
              <a:latin typeface="Arial"/>
              <a:cs typeface="Arial"/>
            </a:endParaRPr>
          </a:p>
          <a:p>
            <a:pPr marL="342900" indent="-342900">
              <a:buFont typeface="Arial"/>
              <a:buChar char="•"/>
            </a:pPr>
            <a:r>
              <a:rPr lang="en-US" sz="2400" b="1" dirty="0" smtClean="0">
                <a:latin typeface="Arial"/>
                <a:cs typeface="Arial"/>
              </a:rPr>
              <a:t>Collective</a:t>
            </a:r>
            <a:endParaRPr lang="en-US" sz="2400" b="1" dirty="0">
              <a:latin typeface="Arial"/>
              <a:cs typeface="Arial"/>
            </a:endParaRPr>
          </a:p>
        </p:txBody>
      </p:sp>
    </p:spTree>
    <p:extLst>
      <p:ext uri="{BB962C8B-B14F-4D97-AF65-F5344CB8AC3E}">
        <p14:creationId xmlns:p14="http://schemas.microsoft.com/office/powerpoint/2010/main" val="25742365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Point-to-Point Communication</a:t>
            </a:r>
            <a:endParaRPr sz="3600" dirty="0">
              <a:solidFill>
                <a:prstClr val="white"/>
              </a:solidFill>
            </a:endParaRPr>
          </a:p>
        </p:txBody>
      </p:sp>
      <p:pic>
        <p:nvPicPr>
          <p:cNvPr id="4" name="Picture 3"/>
          <p:cNvPicPr>
            <a:picLocks noChangeAspect="1"/>
          </p:cNvPicPr>
          <p:nvPr/>
        </p:nvPicPr>
        <p:blipFill>
          <a:blip r:embed="rId3"/>
          <a:stretch>
            <a:fillRect/>
          </a:stretch>
        </p:blipFill>
        <p:spPr>
          <a:xfrm>
            <a:off x="1181100" y="868680"/>
            <a:ext cx="6807200" cy="2887264"/>
          </a:xfrm>
          <a:prstGeom prst="rect">
            <a:avLst/>
          </a:prstGeom>
        </p:spPr>
      </p:pic>
      <p:sp>
        <p:nvSpPr>
          <p:cNvPr id="6" name="TextBox 5"/>
          <p:cNvSpPr txBox="1"/>
          <p:nvPr/>
        </p:nvSpPr>
        <p:spPr>
          <a:xfrm>
            <a:off x="571500" y="3790788"/>
            <a:ext cx="8229600" cy="2308324"/>
          </a:xfrm>
          <a:prstGeom prst="rect">
            <a:avLst/>
          </a:prstGeom>
          <a:noFill/>
        </p:spPr>
        <p:txBody>
          <a:bodyPr wrap="square" rtlCol="0">
            <a:spAutoFit/>
          </a:bodyPr>
          <a:lstStyle/>
          <a:p>
            <a:pPr marL="285750" indent="-285750">
              <a:buFont typeface="Arial"/>
              <a:buChar char="•"/>
            </a:pPr>
            <a:r>
              <a:rPr lang="en-US" dirty="0" smtClean="0">
                <a:latin typeface="Arial"/>
                <a:cs typeface="Arial"/>
              </a:rPr>
              <a:t>Involve message passing between two different MPI processes/tasks. </a:t>
            </a:r>
          </a:p>
          <a:p>
            <a:pPr marL="285750" indent="-285750">
              <a:buFont typeface="Arial"/>
              <a:buChar char="•"/>
            </a:pPr>
            <a:endParaRPr lang="en-US" dirty="0" smtClean="0">
              <a:latin typeface="Arial"/>
              <a:cs typeface="Arial"/>
            </a:endParaRPr>
          </a:p>
          <a:p>
            <a:pPr marL="285750" indent="-285750">
              <a:buFont typeface="Arial"/>
              <a:buChar char="•"/>
            </a:pPr>
            <a:r>
              <a:rPr lang="en-US" dirty="0" smtClean="0">
                <a:latin typeface="Arial"/>
                <a:cs typeface="Arial"/>
              </a:rPr>
              <a:t>One task performs a send operation and the other task performs a matching receive operation.</a:t>
            </a:r>
          </a:p>
          <a:p>
            <a:pPr marL="285750" indent="-285750">
              <a:buFont typeface="Arial"/>
              <a:buChar char="•"/>
            </a:pPr>
            <a:endParaRPr lang="en-US" dirty="0">
              <a:latin typeface="Arial"/>
              <a:cs typeface="Arial"/>
            </a:endParaRPr>
          </a:p>
          <a:p>
            <a:pPr marL="285750" indent="-285750">
              <a:buFont typeface="Arial"/>
              <a:buChar char="•"/>
            </a:pPr>
            <a:r>
              <a:rPr lang="en-US" dirty="0" smtClean="0">
                <a:latin typeface="Arial"/>
                <a:cs typeface="Arial"/>
              </a:rPr>
              <a:t>There should be a matching receive routine for every send routine.</a:t>
            </a:r>
          </a:p>
          <a:p>
            <a:pPr marL="742950" lvl="1" indent="-285750">
              <a:buFont typeface="Lucida Grande"/>
              <a:buChar char="-"/>
            </a:pPr>
            <a:r>
              <a:rPr lang="en-US" dirty="0" smtClean="0">
                <a:latin typeface="Arial"/>
                <a:cs typeface="Arial"/>
              </a:rPr>
              <a:t>If a send is not paired with a matching receive then the code will have a deadlock. </a:t>
            </a:r>
            <a:endParaRPr lang="en-US" dirty="0">
              <a:latin typeface="Arial"/>
              <a:cs typeface="Arial"/>
            </a:endParaRPr>
          </a:p>
        </p:txBody>
      </p:sp>
      <p:sp>
        <p:nvSpPr>
          <p:cNvPr id="7" name="Rectangle 6"/>
          <p:cNvSpPr/>
          <p:nvPr/>
        </p:nvSpPr>
        <p:spPr>
          <a:xfrm>
            <a:off x="1778000" y="6186252"/>
            <a:ext cx="7023100" cy="338554"/>
          </a:xfrm>
          <a:prstGeom prst="rect">
            <a:avLst/>
          </a:prstGeom>
        </p:spPr>
        <p:txBody>
          <a:bodyPr wrap="square">
            <a:spAutoFit/>
          </a:bodyPr>
          <a:lstStyle/>
          <a:p>
            <a:r>
              <a:rPr lang="en-US" sz="1600" dirty="0">
                <a:latin typeface="Arial"/>
                <a:cs typeface="Arial"/>
              </a:rPr>
              <a:t>http://</a:t>
            </a:r>
            <a:r>
              <a:rPr lang="en-US" sz="1600" dirty="0" err="1">
                <a:latin typeface="Arial"/>
                <a:cs typeface="Arial"/>
              </a:rPr>
              <a:t>www.mcs.anl.gov</a:t>
            </a:r>
            <a:r>
              <a:rPr lang="en-US" sz="1600" dirty="0">
                <a:latin typeface="Arial"/>
                <a:cs typeface="Arial"/>
              </a:rPr>
              <a:t>/research/projects/</a:t>
            </a:r>
            <a:r>
              <a:rPr lang="en-US" sz="1600" dirty="0" err="1">
                <a:latin typeface="Arial"/>
                <a:cs typeface="Arial"/>
              </a:rPr>
              <a:t>mpi</a:t>
            </a:r>
            <a:r>
              <a:rPr lang="en-US" sz="1600" dirty="0">
                <a:latin typeface="Arial"/>
                <a:cs typeface="Arial"/>
              </a:rPr>
              <a:t>/</a:t>
            </a:r>
            <a:r>
              <a:rPr lang="en-US" sz="1600" dirty="0" err="1">
                <a:latin typeface="Arial"/>
                <a:cs typeface="Arial"/>
              </a:rPr>
              <a:t>sendmode.html</a:t>
            </a:r>
            <a:endParaRPr lang="en-US" sz="1600" dirty="0">
              <a:latin typeface="Arial"/>
              <a:cs typeface="Arial"/>
            </a:endParaRPr>
          </a:p>
        </p:txBody>
      </p:sp>
    </p:spTree>
    <p:extLst>
      <p:ext uri="{BB962C8B-B14F-4D97-AF65-F5344CB8AC3E}">
        <p14:creationId xmlns:p14="http://schemas.microsoft.com/office/powerpoint/2010/main" val="10222237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Synchronous </a:t>
            </a:r>
            <a:r>
              <a:rPr lang="en-US" sz="3600" dirty="0" err="1" smtClean="0">
                <a:solidFill>
                  <a:prstClr val="white"/>
                </a:solidFill>
              </a:rPr>
              <a:t>vs</a:t>
            </a:r>
            <a:r>
              <a:rPr lang="en-US" sz="3600" dirty="0" smtClean="0">
                <a:solidFill>
                  <a:prstClr val="white"/>
                </a:solidFill>
              </a:rPr>
              <a:t> Asynchronous</a:t>
            </a:r>
            <a:endParaRPr sz="3600" dirty="0">
              <a:solidFill>
                <a:prstClr val="white"/>
              </a:solidFill>
            </a:endParaRPr>
          </a:p>
        </p:txBody>
      </p:sp>
      <p:pic>
        <p:nvPicPr>
          <p:cNvPr id="4" name="Picture 3"/>
          <p:cNvPicPr>
            <a:picLocks noChangeAspect="1"/>
          </p:cNvPicPr>
          <p:nvPr/>
        </p:nvPicPr>
        <p:blipFill>
          <a:blip r:embed="rId3"/>
          <a:stretch>
            <a:fillRect/>
          </a:stretch>
        </p:blipFill>
        <p:spPr>
          <a:xfrm>
            <a:off x="1181100" y="868680"/>
            <a:ext cx="6807200" cy="2887264"/>
          </a:xfrm>
          <a:prstGeom prst="rect">
            <a:avLst/>
          </a:prstGeom>
        </p:spPr>
      </p:pic>
      <p:sp>
        <p:nvSpPr>
          <p:cNvPr id="6" name="TextBox 5"/>
          <p:cNvSpPr txBox="1"/>
          <p:nvPr/>
        </p:nvSpPr>
        <p:spPr>
          <a:xfrm>
            <a:off x="571500" y="3790788"/>
            <a:ext cx="8229600" cy="2031325"/>
          </a:xfrm>
          <a:prstGeom prst="rect">
            <a:avLst/>
          </a:prstGeom>
          <a:noFill/>
        </p:spPr>
        <p:txBody>
          <a:bodyPr wrap="square" rtlCol="0">
            <a:spAutoFit/>
          </a:bodyPr>
          <a:lstStyle/>
          <a:p>
            <a:pPr marL="285750" indent="-285750">
              <a:buFont typeface="Arial"/>
              <a:buChar char="•"/>
            </a:pPr>
            <a:r>
              <a:rPr lang="en-US" dirty="0" smtClean="0">
                <a:latin typeface="Arial"/>
                <a:cs typeface="Arial"/>
              </a:rPr>
              <a:t>Synchronous</a:t>
            </a:r>
          </a:p>
          <a:p>
            <a:pPr marL="742950" lvl="1" indent="-285750">
              <a:buFont typeface="Lucida Grande"/>
              <a:buChar char="-"/>
            </a:pPr>
            <a:r>
              <a:rPr lang="en-US" dirty="0" smtClean="0">
                <a:latin typeface="Arial"/>
                <a:cs typeface="Arial"/>
              </a:rPr>
              <a:t>Call does not return until the message is sent or received </a:t>
            </a:r>
          </a:p>
          <a:p>
            <a:pPr marL="285750" indent="-285750">
              <a:buFont typeface="Arial"/>
              <a:buChar char="•"/>
            </a:pPr>
            <a:endParaRPr lang="en-US" dirty="0" smtClean="0">
              <a:latin typeface="Arial"/>
              <a:cs typeface="Arial"/>
            </a:endParaRPr>
          </a:p>
          <a:p>
            <a:pPr marL="285750" indent="-285750">
              <a:buFont typeface="Arial"/>
              <a:buChar char="•"/>
            </a:pPr>
            <a:r>
              <a:rPr lang="en-US" dirty="0" smtClean="0">
                <a:latin typeface="Arial"/>
                <a:cs typeface="Arial"/>
              </a:rPr>
              <a:t>Asynchronous</a:t>
            </a:r>
          </a:p>
          <a:p>
            <a:pPr marL="742950" lvl="1" indent="-285750">
              <a:buFont typeface="Lucida Grande"/>
              <a:buChar char="-"/>
            </a:pPr>
            <a:r>
              <a:rPr lang="en-US" dirty="0" smtClean="0">
                <a:latin typeface="Arial"/>
                <a:cs typeface="Arial"/>
              </a:rPr>
              <a:t>Call indicates a start of send or receive, and another call is made to determine if communication is finished.</a:t>
            </a:r>
          </a:p>
          <a:p>
            <a:pPr marL="285750" indent="-285750">
              <a:buFont typeface="Arial"/>
              <a:buChar char="•"/>
            </a:pPr>
            <a:endParaRPr lang="en-US" dirty="0">
              <a:latin typeface="Arial"/>
              <a:cs typeface="Arial"/>
            </a:endParaRPr>
          </a:p>
        </p:txBody>
      </p:sp>
      <p:sp>
        <p:nvSpPr>
          <p:cNvPr id="7" name="Rectangle 6"/>
          <p:cNvSpPr/>
          <p:nvPr/>
        </p:nvSpPr>
        <p:spPr>
          <a:xfrm>
            <a:off x="1778000" y="6186252"/>
            <a:ext cx="7023100" cy="338554"/>
          </a:xfrm>
          <a:prstGeom prst="rect">
            <a:avLst/>
          </a:prstGeom>
        </p:spPr>
        <p:txBody>
          <a:bodyPr wrap="square">
            <a:spAutoFit/>
          </a:bodyPr>
          <a:lstStyle/>
          <a:p>
            <a:r>
              <a:rPr lang="en-US" sz="1600" dirty="0">
                <a:latin typeface="Arial"/>
                <a:cs typeface="Arial"/>
              </a:rPr>
              <a:t>http://</a:t>
            </a:r>
            <a:r>
              <a:rPr lang="en-US" sz="1600" dirty="0" err="1">
                <a:latin typeface="Arial"/>
                <a:cs typeface="Arial"/>
              </a:rPr>
              <a:t>www.mcs.anl.gov</a:t>
            </a:r>
            <a:r>
              <a:rPr lang="en-US" sz="1600" dirty="0">
                <a:latin typeface="Arial"/>
                <a:cs typeface="Arial"/>
              </a:rPr>
              <a:t>/research/projects/</a:t>
            </a:r>
            <a:r>
              <a:rPr lang="en-US" sz="1600" dirty="0" err="1">
                <a:latin typeface="Arial"/>
                <a:cs typeface="Arial"/>
              </a:rPr>
              <a:t>mpi</a:t>
            </a:r>
            <a:r>
              <a:rPr lang="en-US" sz="1600" dirty="0">
                <a:latin typeface="Arial"/>
                <a:cs typeface="Arial"/>
              </a:rPr>
              <a:t>/</a:t>
            </a:r>
            <a:r>
              <a:rPr lang="en-US" sz="1600" dirty="0" err="1">
                <a:latin typeface="Arial"/>
                <a:cs typeface="Arial"/>
              </a:rPr>
              <a:t>sendmode.html</a:t>
            </a:r>
            <a:endParaRPr lang="en-US" sz="1600" dirty="0">
              <a:latin typeface="Arial"/>
              <a:cs typeface="Arial"/>
            </a:endParaRPr>
          </a:p>
        </p:txBody>
      </p:sp>
    </p:spTree>
    <p:extLst>
      <p:ext uri="{BB962C8B-B14F-4D97-AF65-F5344CB8AC3E}">
        <p14:creationId xmlns:p14="http://schemas.microsoft.com/office/powerpoint/2010/main" val="19279879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Point-to-Point Communication</a:t>
            </a:r>
            <a:endParaRPr sz="3600" dirty="0">
              <a:solidFill>
                <a:prstClr val="white"/>
              </a:solidFill>
            </a:endParaRPr>
          </a:p>
        </p:txBody>
      </p:sp>
      <p:pic>
        <p:nvPicPr>
          <p:cNvPr id="3" name="Picture 2"/>
          <p:cNvPicPr>
            <a:picLocks noChangeAspect="1"/>
          </p:cNvPicPr>
          <p:nvPr/>
        </p:nvPicPr>
        <p:blipFill>
          <a:blip r:embed="rId3"/>
          <a:stretch>
            <a:fillRect/>
          </a:stretch>
        </p:blipFill>
        <p:spPr>
          <a:xfrm>
            <a:off x="622300" y="1016000"/>
            <a:ext cx="7924800" cy="4567033"/>
          </a:xfrm>
          <a:prstGeom prst="rect">
            <a:avLst/>
          </a:prstGeom>
        </p:spPr>
      </p:pic>
    </p:spTree>
    <p:extLst>
      <p:ext uri="{BB962C8B-B14F-4D97-AF65-F5344CB8AC3E}">
        <p14:creationId xmlns:p14="http://schemas.microsoft.com/office/powerpoint/2010/main" val="7831092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Point-to-Point Communication</a:t>
            </a:r>
            <a:endParaRPr sz="3600" dirty="0">
              <a:solidFill>
                <a:prstClr val="white"/>
              </a:solidFill>
            </a:endParaRPr>
          </a:p>
        </p:txBody>
      </p:sp>
      <p:sp>
        <p:nvSpPr>
          <p:cNvPr id="7" name="Rectangle 6"/>
          <p:cNvSpPr/>
          <p:nvPr/>
        </p:nvSpPr>
        <p:spPr>
          <a:xfrm>
            <a:off x="1384300" y="5759103"/>
            <a:ext cx="7023100" cy="369332"/>
          </a:xfrm>
          <a:prstGeom prst="rect">
            <a:avLst/>
          </a:prstGeom>
        </p:spPr>
        <p:txBody>
          <a:bodyPr wrap="square">
            <a:spAutoFit/>
          </a:bodyPr>
          <a:lstStyle/>
          <a:p>
            <a:r>
              <a:rPr lang="en-US" dirty="0"/>
              <a:t>http://</a:t>
            </a:r>
            <a:r>
              <a:rPr lang="en-US" dirty="0" err="1"/>
              <a:t>www.mcs.anl.gov</a:t>
            </a:r>
            <a:r>
              <a:rPr lang="en-US" dirty="0"/>
              <a:t>/research/projects/</a:t>
            </a:r>
            <a:r>
              <a:rPr lang="en-US" dirty="0" err="1"/>
              <a:t>mpi</a:t>
            </a:r>
            <a:r>
              <a:rPr lang="en-US" dirty="0"/>
              <a:t>/</a:t>
            </a:r>
            <a:r>
              <a:rPr lang="en-US" dirty="0" err="1"/>
              <a:t>sendmode.html</a:t>
            </a:r>
            <a:endParaRPr lang="en-US" dirty="0"/>
          </a:p>
        </p:txBody>
      </p:sp>
      <p:pic>
        <p:nvPicPr>
          <p:cNvPr id="2" name="Picture 1"/>
          <p:cNvPicPr>
            <a:picLocks noChangeAspect="1"/>
          </p:cNvPicPr>
          <p:nvPr/>
        </p:nvPicPr>
        <p:blipFill>
          <a:blip r:embed="rId3"/>
          <a:stretch>
            <a:fillRect/>
          </a:stretch>
        </p:blipFill>
        <p:spPr>
          <a:xfrm>
            <a:off x="310897" y="942473"/>
            <a:ext cx="8363204" cy="4816630"/>
          </a:xfrm>
          <a:prstGeom prst="rect">
            <a:avLst/>
          </a:prstGeom>
        </p:spPr>
      </p:pic>
    </p:spTree>
    <p:extLst>
      <p:ext uri="{BB962C8B-B14F-4D97-AF65-F5344CB8AC3E}">
        <p14:creationId xmlns:p14="http://schemas.microsoft.com/office/powerpoint/2010/main" val="3616572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Data Type</a:t>
            </a:r>
            <a:endParaRPr sz="3600" dirty="0">
              <a:solidFill>
                <a:prstClr val="white"/>
              </a:solidFill>
            </a:endParaRPr>
          </a:p>
        </p:txBody>
      </p:sp>
      <p:sp>
        <p:nvSpPr>
          <p:cNvPr id="4" name="TextBox 3"/>
          <p:cNvSpPr txBox="1"/>
          <p:nvPr/>
        </p:nvSpPr>
        <p:spPr>
          <a:xfrm>
            <a:off x="310896" y="1042693"/>
            <a:ext cx="8572500" cy="1107996"/>
          </a:xfrm>
          <a:prstGeom prst="rect">
            <a:avLst/>
          </a:prstGeom>
          <a:noFill/>
        </p:spPr>
        <p:txBody>
          <a:bodyPr wrap="square" rtlCol="0">
            <a:spAutoFit/>
          </a:bodyPr>
          <a:lstStyle/>
          <a:p>
            <a:pPr marL="285750" indent="-285750">
              <a:buFont typeface="Arial"/>
              <a:buChar char="•"/>
            </a:pPr>
            <a:r>
              <a:rPr lang="en-US" sz="2200" dirty="0" smtClean="0">
                <a:latin typeface="Arial"/>
                <a:cs typeface="Arial"/>
              </a:rPr>
              <a:t>When sending a message, it is given a data type;</a:t>
            </a:r>
            <a:endParaRPr lang="en-US" sz="2200" dirty="0">
              <a:latin typeface="Arial"/>
              <a:cs typeface="Arial"/>
            </a:endParaRPr>
          </a:p>
          <a:p>
            <a:pPr marL="285750" indent="-285750">
              <a:buFont typeface="Arial"/>
              <a:buChar char="•"/>
            </a:pPr>
            <a:r>
              <a:rPr lang="en-US" sz="2200" dirty="0" smtClean="0">
                <a:latin typeface="Arial"/>
                <a:cs typeface="Arial"/>
              </a:rPr>
              <a:t>MPI has many predefined types correspond to “normal” types;</a:t>
            </a:r>
          </a:p>
          <a:p>
            <a:pPr marL="285750" indent="-285750">
              <a:buFont typeface="Arial"/>
              <a:buChar char="•"/>
            </a:pPr>
            <a:r>
              <a:rPr lang="en-US" sz="2200" dirty="0" smtClean="0">
                <a:latin typeface="Arial"/>
                <a:cs typeface="Arial"/>
              </a:rPr>
              <a:t>Can create user-defined types.</a:t>
            </a:r>
          </a:p>
        </p:txBody>
      </p:sp>
      <p:pic>
        <p:nvPicPr>
          <p:cNvPr id="2" name="Picture 1"/>
          <p:cNvPicPr>
            <a:picLocks noChangeAspect="1"/>
          </p:cNvPicPr>
          <p:nvPr/>
        </p:nvPicPr>
        <p:blipFill rotWithShape="1">
          <a:blip r:embed="rId2"/>
          <a:srcRect t="11440"/>
          <a:stretch/>
        </p:blipFill>
        <p:spPr>
          <a:xfrm>
            <a:off x="5036957" y="1993899"/>
            <a:ext cx="4107043" cy="4226383"/>
          </a:xfrm>
          <a:prstGeom prst="rect">
            <a:avLst/>
          </a:prstGeom>
        </p:spPr>
      </p:pic>
      <p:pic>
        <p:nvPicPr>
          <p:cNvPr id="7" name="Picture 6"/>
          <p:cNvPicPr>
            <a:picLocks noChangeAspect="1"/>
          </p:cNvPicPr>
          <p:nvPr/>
        </p:nvPicPr>
        <p:blipFill rotWithShape="1">
          <a:blip r:embed="rId3"/>
          <a:srcRect t="15522"/>
          <a:stretch/>
        </p:blipFill>
        <p:spPr>
          <a:xfrm>
            <a:off x="0" y="2583521"/>
            <a:ext cx="5197356" cy="2826679"/>
          </a:xfrm>
          <a:prstGeom prst="rect">
            <a:avLst/>
          </a:prstGeom>
        </p:spPr>
      </p:pic>
    </p:spTree>
    <p:extLst>
      <p:ext uri="{BB962C8B-B14F-4D97-AF65-F5344CB8AC3E}">
        <p14:creationId xmlns:p14="http://schemas.microsoft.com/office/powerpoint/2010/main" val="9010472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Point-to-Point Communication</a:t>
            </a:r>
            <a:endParaRPr sz="3600" dirty="0">
              <a:solidFill>
                <a:prstClr val="white"/>
              </a:solidFill>
            </a:endParaRPr>
          </a:p>
        </p:txBody>
      </p:sp>
      <p:grpSp>
        <p:nvGrpSpPr>
          <p:cNvPr id="6" name="Group 5"/>
          <p:cNvGrpSpPr/>
          <p:nvPr/>
        </p:nvGrpSpPr>
        <p:grpSpPr>
          <a:xfrm>
            <a:off x="180491" y="1089759"/>
            <a:ext cx="8785709" cy="5006241"/>
            <a:chOff x="310896" y="1256831"/>
            <a:chExt cx="8565233" cy="3478073"/>
          </a:xfrm>
        </p:grpSpPr>
        <p:sp>
          <p:nvSpPr>
            <p:cNvPr id="8" name="Rectangle 7"/>
            <p:cNvSpPr/>
            <p:nvPr/>
          </p:nvSpPr>
          <p:spPr>
            <a:xfrm>
              <a:off x="310896" y="1256831"/>
              <a:ext cx="8565233" cy="3478073"/>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200" dirty="0" smtClean="0">
                <a:solidFill>
                  <a:srgbClr val="0000FF"/>
                </a:solidFill>
                <a:latin typeface="Courier New"/>
                <a:cs typeface="Courier New"/>
              </a:endParaRPr>
            </a:p>
          </p:txBody>
        </p:sp>
        <p:sp>
          <p:nvSpPr>
            <p:cNvPr id="9" name="TextBox 8"/>
            <p:cNvSpPr txBox="1"/>
            <p:nvPr/>
          </p:nvSpPr>
          <p:spPr>
            <a:xfrm>
              <a:off x="436529" y="1256832"/>
              <a:ext cx="7844329" cy="304017"/>
            </a:xfrm>
            <a:prstGeom prst="rect">
              <a:avLst/>
            </a:prstGeom>
            <a:noFill/>
          </p:spPr>
          <p:txBody>
            <a:bodyPr wrap="square" rtlCol="0">
              <a:spAutoFit/>
            </a:bodyPr>
            <a:lstStyle/>
            <a:p>
              <a:endParaRPr lang="en-US" sz="2200" dirty="0">
                <a:latin typeface="Courier New"/>
                <a:cs typeface="Courier New"/>
              </a:endParaRPr>
            </a:p>
          </p:txBody>
        </p:sp>
      </p:grpSp>
      <p:sp>
        <p:nvSpPr>
          <p:cNvPr id="3" name="Rectangle 2"/>
          <p:cNvSpPr/>
          <p:nvPr/>
        </p:nvSpPr>
        <p:spPr>
          <a:xfrm>
            <a:off x="180490" y="1089760"/>
            <a:ext cx="8963509" cy="4401205"/>
          </a:xfrm>
          <a:prstGeom prst="rect">
            <a:avLst/>
          </a:prstGeom>
        </p:spPr>
        <p:txBody>
          <a:bodyPr wrap="square">
            <a:spAutoFit/>
          </a:bodyPr>
          <a:lstStyle/>
          <a:p>
            <a:r>
              <a:rPr lang="en-US" sz="2000" dirty="0">
                <a:latin typeface="Courier New"/>
                <a:cs typeface="Courier New"/>
              </a:rPr>
              <a:t>// Find out rank, size</a:t>
            </a:r>
          </a:p>
          <a:p>
            <a:r>
              <a:rPr lang="en-US" sz="2000" dirty="0" err="1">
                <a:latin typeface="Courier New"/>
                <a:cs typeface="Courier New"/>
              </a:rPr>
              <a:t>i</a:t>
            </a:r>
            <a:r>
              <a:rPr lang="en-US" sz="2000" dirty="0" err="1" smtClean="0">
                <a:latin typeface="Courier New"/>
                <a:cs typeface="Courier New"/>
              </a:rPr>
              <a:t>nt</a:t>
            </a:r>
            <a:r>
              <a:rPr lang="en-US" sz="2000" dirty="0" smtClean="0">
                <a:latin typeface="Courier New"/>
                <a:cs typeface="Courier New"/>
              </a:rPr>
              <a:t> rank, size;</a:t>
            </a:r>
            <a:endParaRPr lang="en-US" sz="2000" dirty="0">
              <a:latin typeface="Courier New"/>
              <a:cs typeface="Courier New"/>
            </a:endParaRPr>
          </a:p>
          <a:p>
            <a:r>
              <a:rPr lang="en-US" sz="2000" dirty="0" err="1">
                <a:latin typeface="Courier New"/>
                <a:cs typeface="Courier New"/>
              </a:rPr>
              <a:t>MPI_Comm_rank</a:t>
            </a:r>
            <a:r>
              <a:rPr lang="en-US" sz="2000" dirty="0">
                <a:latin typeface="Courier New"/>
                <a:cs typeface="Courier New"/>
              </a:rPr>
              <a:t>(MPI_COMM_WORLD, </a:t>
            </a:r>
            <a:r>
              <a:rPr lang="en-US" sz="2000" dirty="0" smtClean="0">
                <a:latin typeface="Courier New"/>
                <a:cs typeface="Courier New"/>
              </a:rPr>
              <a:t>&amp;rank</a:t>
            </a:r>
            <a:r>
              <a:rPr lang="en-US" sz="2000" dirty="0">
                <a:latin typeface="Courier New"/>
                <a:cs typeface="Courier New"/>
              </a:rPr>
              <a:t>);</a:t>
            </a:r>
          </a:p>
          <a:p>
            <a:r>
              <a:rPr lang="en-US" sz="2000" dirty="0" err="1" smtClean="0">
                <a:latin typeface="Courier New"/>
                <a:cs typeface="Courier New"/>
              </a:rPr>
              <a:t>MPI_Comm_size</a:t>
            </a:r>
            <a:r>
              <a:rPr lang="en-US" sz="2000" dirty="0">
                <a:latin typeface="Courier New"/>
                <a:cs typeface="Courier New"/>
              </a:rPr>
              <a:t>(MPI_COMM_WORLD, </a:t>
            </a:r>
            <a:r>
              <a:rPr lang="en-US" sz="2000" dirty="0" smtClean="0">
                <a:latin typeface="Courier New"/>
                <a:cs typeface="Courier New"/>
              </a:rPr>
              <a:t>&amp;size</a:t>
            </a:r>
            <a:r>
              <a:rPr lang="en-US" sz="2000" dirty="0">
                <a:latin typeface="Courier New"/>
                <a:cs typeface="Courier New"/>
              </a:rPr>
              <a:t>);</a:t>
            </a:r>
          </a:p>
          <a:p>
            <a:endParaRPr lang="en-US" sz="2000" dirty="0">
              <a:latin typeface="Courier New"/>
              <a:cs typeface="Courier New"/>
            </a:endParaRPr>
          </a:p>
          <a:p>
            <a:r>
              <a:rPr lang="en-US" sz="2000" dirty="0" err="1">
                <a:latin typeface="Courier New"/>
                <a:cs typeface="Courier New"/>
              </a:rPr>
              <a:t>int</a:t>
            </a:r>
            <a:r>
              <a:rPr lang="en-US" sz="2000" dirty="0">
                <a:latin typeface="Courier New"/>
                <a:cs typeface="Courier New"/>
              </a:rPr>
              <a:t> number;</a:t>
            </a:r>
          </a:p>
          <a:p>
            <a:r>
              <a:rPr lang="en-US" sz="2000" dirty="0">
                <a:latin typeface="Courier New"/>
                <a:cs typeface="Courier New"/>
              </a:rPr>
              <a:t>if </a:t>
            </a:r>
            <a:r>
              <a:rPr lang="en-US" sz="2000" dirty="0" smtClean="0">
                <a:latin typeface="Courier New"/>
                <a:cs typeface="Courier New"/>
              </a:rPr>
              <a:t>(rank </a:t>
            </a:r>
            <a:r>
              <a:rPr lang="en-US" sz="2000" dirty="0">
                <a:latin typeface="Courier New"/>
                <a:cs typeface="Courier New"/>
              </a:rPr>
              <a:t>== 0) {</a:t>
            </a:r>
          </a:p>
          <a:p>
            <a:r>
              <a:rPr lang="en-US" sz="2000" dirty="0">
                <a:latin typeface="Courier New"/>
                <a:cs typeface="Courier New"/>
              </a:rPr>
              <a:t>   </a:t>
            </a:r>
            <a:r>
              <a:rPr lang="en-US" sz="2000" dirty="0" smtClean="0">
                <a:latin typeface="Courier New"/>
                <a:cs typeface="Courier New"/>
              </a:rPr>
              <a:t>number </a:t>
            </a:r>
            <a:r>
              <a:rPr lang="en-US" sz="2000" dirty="0">
                <a:latin typeface="Courier New"/>
                <a:cs typeface="Courier New"/>
              </a:rPr>
              <a:t>= -1;</a:t>
            </a:r>
          </a:p>
          <a:p>
            <a:r>
              <a:rPr lang="en-US" sz="2000" dirty="0">
                <a:latin typeface="Courier New"/>
                <a:cs typeface="Courier New"/>
              </a:rPr>
              <a:t>   </a:t>
            </a:r>
            <a:r>
              <a:rPr lang="en-US" sz="2000" dirty="0" err="1" smtClean="0">
                <a:latin typeface="Courier New"/>
                <a:cs typeface="Courier New"/>
              </a:rPr>
              <a:t>MPI_Send</a:t>
            </a:r>
            <a:r>
              <a:rPr lang="en-US" sz="2000" dirty="0">
                <a:latin typeface="Courier New"/>
                <a:cs typeface="Courier New"/>
              </a:rPr>
              <a:t>(&amp;number, 1, MPI_INT, </a:t>
            </a:r>
            <a:r>
              <a:rPr lang="en-US" sz="2000" dirty="0">
                <a:solidFill>
                  <a:srgbClr val="FF0000"/>
                </a:solidFill>
                <a:latin typeface="Courier New"/>
                <a:cs typeface="Courier New"/>
              </a:rPr>
              <a:t>1</a:t>
            </a:r>
            <a:r>
              <a:rPr lang="en-US" sz="2000" dirty="0">
                <a:latin typeface="Courier New"/>
                <a:cs typeface="Courier New"/>
              </a:rPr>
              <a:t>, 0, MPI_COMM_WORLD);</a:t>
            </a:r>
          </a:p>
          <a:p>
            <a:r>
              <a:rPr lang="en-US" sz="2000" dirty="0">
                <a:latin typeface="Courier New"/>
                <a:cs typeface="Courier New"/>
              </a:rPr>
              <a:t>} else if </a:t>
            </a:r>
            <a:r>
              <a:rPr lang="en-US" sz="2000" dirty="0" smtClean="0">
                <a:latin typeface="Courier New"/>
                <a:cs typeface="Courier New"/>
              </a:rPr>
              <a:t>(rank </a:t>
            </a:r>
            <a:r>
              <a:rPr lang="en-US" sz="2000" dirty="0">
                <a:latin typeface="Courier New"/>
                <a:cs typeface="Courier New"/>
              </a:rPr>
              <a:t>== 1) {</a:t>
            </a:r>
          </a:p>
          <a:p>
            <a:r>
              <a:rPr lang="en-US" sz="2000" dirty="0">
                <a:latin typeface="Courier New"/>
                <a:cs typeface="Courier New"/>
              </a:rPr>
              <a:t>   </a:t>
            </a:r>
            <a:r>
              <a:rPr lang="en-US" sz="2000" dirty="0" err="1" smtClean="0">
                <a:latin typeface="Courier New"/>
                <a:cs typeface="Courier New"/>
              </a:rPr>
              <a:t>MPI_Recv</a:t>
            </a:r>
            <a:r>
              <a:rPr lang="en-US" sz="2000" dirty="0">
                <a:latin typeface="Courier New"/>
                <a:cs typeface="Courier New"/>
              </a:rPr>
              <a:t>(&amp;number, 1, MPI_INT, </a:t>
            </a:r>
            <a:r>
              <a:rPr lang="en-US" sz="2000" dirty="0">
                <a:solidFill>
                  <a:srgbClr val="FF0000"/>
                </a:solidFill>
                <a:latin typeface="Courier New"/>
                <a:cs typeface="Courier New"/>
              </a:rPr>
              <a:t>0</a:t>
            </a:r>
            <a:r>
              <a:rPr lang="en-US" sz="2000" dirty="0">
                <a:latin typeface="Courier New"/>
                <a:cs typeface="Courier New"/>
              </a:rPr>
              <a:t>, 0, MPI_COMM_WORLD,</a:t>
            </a:r>
          </a:p>
          <a:p>
            <a:r>
              <a:rPr lang="en-US" sz="2000" dirty="0">
                <a:latin typeface="Courier New"/>
                <a:cs typeface="Courier New"/>
              </a:rPr>
              <a:t>             MPI_STATUS_IGNORE);</a:t>
            </a:r>
          </a:p>
          <a:p>
            <a:r>
              <a:rPr lang="en-US" sz="2000" dirty="0">
                <a:latin typeface="Courier New"/>
                <a:cs typeface="Courier New"/>
              </a:rPr>
              <a:t>   </a:t>
            </a:r>
            <a:r>
              <a:rPr lang="en-US" sz="2000" dirty="0" err="1" smtClean="0">
                <a:latin typeface="Courier New"/>
                <a:cs typeface="Courier New"/>
              </a:rPr>
              <a:t>printf</a:t>
            </a:r>
            <a:r>
              <a:rPr lang="en-US" sz="2000" dirty="0" smtClean="0">
                <a:latin typeface="Courier New"/>
                <a:cs typeface="Courier New"/>
              </a:rPr>
              <a:t>(”Task </a:t>
            </a:r>
            <a:r>
              <a:rPr lang="en-US" sz="2000" dirty="0">
                <a:latin typeface="Courier New"/>
                <a:cs typeface="Courier New"/>
              </a:rPr>
              <a:t>1 </a:t>
            </a:r>
            <a:r>
              <a:rPr lang="en-US" sz="2000" dirty="0" err="1" smtClean="0">
                <a:latin typeface="Courier New"/>
                <a:cs typeface="Courier New"/>
              </a:rPr>
              <a:t>recv</a:t>
            </a:r>
            <a:r>
              <a:rPr lang="en-US" sz="2000" dirty="0" smtClean="0">
                <a:latin typeface="Courier New"/>
                <a:cs typeface="Courier New"/>
              </a:rPr>
              <a:t> </a:t>
            </a:r>
            <a:r>
              <a:rPr lang="en-US" sz="2000" dirty="0">
                <a:latin typeface="Courier New"/>
                <a:cs typeface="Courier New"/>
              </a:rPr>
              <a:t>number %d </a:t>
            </a:r>
            <a:r>
              <a:rPr lang="en-US" sz="2000" dirty="0" smtClean="0">
                <a:latin typeface="Courier New"/>
                <a:cs typeface="Courier New"/>
              </a:rPr>
              <a:t>from task </a:t>
            </a:r>
            <a:r>
              <a:rPr lang="en-US" sz="2000" dirty="0">
                <a:latin typeface="Courier New"/>
                <a:cs typeface="Courier New"/>
              </a:rPr>
              <a:t>0\</a:t>
            </a:r>
            <a:r>
              <a:rPr lang="en-US" sz="2000" dirty="0" smtClean="0">
                <a:latin typeface="Courier New"/>
                <a:cs typeface="Courier New"/>
              </a:rPr>
              <a:t>n</a:t>
            </a:r>
            <a:r>
              <a:rPr lang="en-US" sz="2000" dirty="0">
                <a:latin typeface="Courier New"/>
                <a:cs typeface="Courier New"/>
              </a:rPr>
              <a:t>"</a:t>
            </a:r>
            <a:r>
              <a:rPr lang="en-US" sz="2000" dirty="0" smtClean="0">
                <a:latin typeface="Courier New"/>
                <a:cs typeface="Courier New"/>
              </a:rPr>
              <a:t>, number</a:t>
            </a:r>
            <a:r>
              <a:rPr lang="en-US" sz="2000" dirty="0">
                <a:latin typeface="Courier New"/>
                <a:cs typeface="Courier New"/>
              </a:rPr>
              <a:t>);</a:t>
            </a:r>
          </a:p>
          <a:p>
            <a:r>
              <a:rPr lang="en-US" sz="2000" dirty="0">
                <a:latin typeface="Courier New"/>
                <a:cs typeface="Courier New"/>
              </a:rPr>
              <a:t>}</a:t>
            </a:r>
          </a:p>
        </p:txBody>
      </p:sp>
    </p:spTree>
    <p:extLst>
      <p:ext uri="{BB962C8B-B14F-4D97-AF65-F5344CB8AC3E}">
        <p14:creationId xmlns:p14="http://schemas.microsoft.com/office/powerpoint/2010/main" val="31981432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Point-to-Point Communication</a:t>
            </a:r>
            <a:endParaRPr sz="3600" dirty="0">
              <a:solidFill>
                <a:prstClr val="white"/>
              </a:solidFill>
            </a:endParaRPr>
          </a:p>
        </p:txBody>
      </p:sp>
      <p:sp>
        <p:nvSpPr>
          <p:cNvPr id="8" name="Rectangle 7"/>
          <p:cNvSpPr/>
          <p:nvPr/>
        </p:nvSpPr>
        <p:spPr>
          <a:xfrm>
            <a:off x="180491" y="960318"/>
            <a:ext cx="8565233" cy="4739541"/>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chemeClr val="tx1"/>
                </a:solidFill>
                <a:latin typeface="Courier New"/>
                <a:cs typeface="Courier New"/>
              </a:rPr>
              <a:t>if (rank == 0) {</a:t>
            </a:r>
          </a:p>
          <a:p>
            <a:r>
              <a:rPr lang="en-US" sz="2000" dirty="0">
                <a:solidFill>
                  <a:schemeClr val="tx1"/>
                </a:solidFill>
                <a:latin typeface="Courier New"/>
                <a:cs typeface="Courier New"/>
              </a:rPr>
              <a:t> </a:t>
            </a:r>
            <a:r>
              <a:rPr lang="en-US" sz="2000" dirty="0" smtClean="0">
                <a:solidFill>
                  <a:schemeClr val="tx1"/>
                </a:solidFill>
                <a:latin typeface="Courier New"/>
                <a:cs typeface="Courier New"/>
              </a:rPr>
              <a:t>  </a:t>
            </a:r>
            <a:r>
              <a:rPr lang="en-US" sz="2000" dirty="0" err="1" smtClean="0">
                <a:solidFill>
                  <a:schemeClr val="tx1"/>
                </a:solidFill>
                <a:latin typeface="Courier New"/>
                <a:cs typeface="Courier New"/>
              </a:rPr>
              <a:t>dest</a:t>
            </a:r>
            <a:r>
              <a:rPr lang="en-US" sz="2000" dirty="0" smtClean="0">
                <a:solidFill>
                  <a:schemeClr val="tx1"/>
                </a:solidFill>
                <a:latin typeface="Courier New"/>
                <a:cs typeface="Courier New"/>
              </a:rPr>
              <a:t> = 1;</a:t>
            </a:r>
          </a:p>
          <a:p>
            <a:r>
              <a:rPr lang="en-US" sz="2000" dirty="0">
                <a:solidFill>
                  <a:schemeClr val="tx1"/>
                </a:solidFill>
                <a:latin typeface="Courier New"/>
                <a:cs typeface="Courier New"/>
              </a:rPr>
              <a:t> </a:t>
            </a:r>
            <a:r>
              <a:rPr lang="en-US" sz="2000" dirty="0" smtClean="0">
                <a:solidFill>
                  <a:schemeClr val="tx1"/>
                </a:solidFill>
                <a:latin typeface="Courier New"/>
                <a:cs typeface="Courier New"/>
              </a:rPr>
              <a:t>  source = 1;</a:t>
            </a:r>
          </a:p>
          <a:p>
            <a:r>
              <a:rPr lang="en-US" sz="2000" dirty="0">
                <a:solidFill>
                  <a:schemeClr val="tx1"/>
                </a:solidFill>
                <a:latin typeface="Courier New"/>
                <a:cs typeface="Courier New"/>
              </a:rPr>
              <a:t> </a:t>
            </a:r>
            <a:r>
              <a:rPr lang="en-US" sz="2000" dirty="0" smtClean="0">
                <a:solidFill>
                  <a:schemeClr val="tx1"/>
                </a:solidFill>
                <a:latin typeface="Courier New"/>
                <a:cs typeface="Courier New"/>
              </a:rPr>
              <a:t>  </a:t>
            </a:r>
            <a:r>
              <a:rPr lang="en-US" sz="2000" dirty="0" err="1" smtClean="0">
                <a:solidFill>
                  <a:srgbClr val="008000"/>
                </a:solidFill>
                <a:latin typeface="Courier New"/>
                <a:cs typeface="Courier New"/>
              </a:rPr>
              <a:t>MPI_Send</a:t>
            </a:r>
            <a:r>
              <a:rPr lang="en-US" sz="2000" dirty="0" smtClean="0">
                <a:solidFill>
                  <a:srgbClr val="008000"/>
                </a:solidFill>
                <a:latin typeface="Courier New"/>
                <a:cs typeface="Courier New"/>
              </a:rPr>
              <a:t> (&amp;outmsg,1,MPI_CHAR,dest,tag, MPI_COMM_WORLD);</a:t>
            </a:r>
          </a:p>
          <a:p>
            <a:r>
              <a:rPr lang="en-US" sz="2000" dirty="0" smtClean="0">
                <a:solidFill>
                  <a:schemeClr val="tx1"/>
                </a:solidFill>
                <a:latin typeface="Courier New"/>
                <a:cs typeface="Courier New"/>
              </a:rPr>
              <a:t>   </a:t>
            </a:r>
            <a:r>
              <a:rPr lang="en-US" sz="2000" dirty="0" err="1" smtClean="0">
                <a:solidFill>
                  <a:srgbClr val="0000FF"/>
                </a:solidFill>
                <a:latin typeface="Courier New"/>
                <a:cs typeface="Courier New"/>
              </a:rPr>
              <a:t>MPI_Recv</a:t>
            </a:r>
            <a:r>
              <a:rPr lang="en-US" sz="2000" dirty="0" smtClean="0">
                <a:solidFill>
                  <a:srgbClr val="0000FF"/>
                </a:solidFill>
                <a:latin typeface="Courier New"/>
                <a:cs typeface="Courier New"/>
              </a:rPr>
              <a:t> </a:t>
            </a:r>
            <a:r>
              <a:rPr lang="en-US" sz="2000" dirty="0">
                <a:solidFill>
                  <a:srgbClr val="0000FF"/>
                </a:solidFill>
                <a:latin typeface="Courier New"/>
                <a:cs typeface="Courier New"/>
              </a:rPr>
              <a:t>(</a:t>
            </a:r>
            <a:r>
              <a:rPr lang="en-US" sz="2000" dirty="0" smtClean="0">
                <a:solidFill>
                  <a:srgbClr val="0000FF"/>
                </a:solidFill>
                <a:latin typeface="Courier New"/>
                <a:cs typeface="Courier New"/>
              </a:rPr>
              <a:t>&amp;inmsg</a:t>
            </a:r>
            <a:r>
              <a:rPr lang="en-US" sz="2000" dirty="0">
                <a:solidFill>
                  <a:srgbClr val="0000FF"/>
                </a:solidFill>
                <a:latin typeface="Courier New"/>
                <a:cs typeface="Courier New"/>
              </a:rPr>
              <a:t>,1,MPI_CHAR</a:t>
            </a:r>
            <a:r>
              <a:rPr lang="en-US" sz="2000" dirty="0" smtClean="0">
                <a:solidFill>
                  <a:srgbClr val="0000FF"/>
                </a:solidFill>
                <a:latin typeface="Courier New"/>
                <a:cs typeface="Courier New"/>
              </a:rPr>
              <a:t>,source,tag</a:t>
            </a:r>
            <a:r>
              <a:rPr lang="en-US" sz="2000" dirty="0">
                <a:solidFill>
                  <a:srgbClr val="0000FF"/>
                </a:solidFill>
                <a:latin typeface="Courier New"/>
                <a:cs typeface="Courier New"/>
              </a:rPr>
              <a:t>, </a:t>
            </a:r>
            <a:r>
              <a:rPr lang="en-US" sz="2000" dirty="0" err="1" smtClean="0">
                <a:solidFill>
                  <a:srgbClr val="0000FF"/>
                </a:solidFill>
                <a:latin typeface="Courier New"/>
                <a:cs typeface="Courier New"/>
              </a:rPr>
              <a:t>MPI_COMM_WORLD,&amp;Status</a:t>
            </a:r>
            <a:r>
              <a:rPr lang="en-US" sz="2000" dirty="0" smtClean="0">
                <a:solidFill>
                  <a:srgbClr val="0000FF"/>
                </a:solidFill>
                <a:latin typeface="Courier New"/>
                <a:cs typeface="Courier New"/>
              </a:rPr>
              <a:t>);</a:t>
            </a:r>
          </a:p>
          <a:p>
            <a:r>
              <a:rPr lang="en-US" sz="2000" dirty="0" smtClean="0">
                <a:solidFill>
                  <a:schemeClr val="tx1"/>
                </a:solidFill>
                <a:latin typeface="Courier New"/>
                <a:cs typeface="Courier New"/>
              </a:rPr>
              <a:t>} else if (rank == 1){</a:t>
            </a:r>
          </a:p>
          <a:p>
            <a:r>
              <a:rPr lang="en-US" sz="2000" dirty="0" smtClean="0">
                <a:solidFill>
                  <a:schemeClr val="tx1"/>
                </a:solidFill>
                <a:latin typeface="Courier New"/>
                <a:cs typeface="Courier New"/>
              </a:rPr>
              <a:t>   </a:t>
            </a:r>
            <a:r>
              <a:rPr lang="en-US" sz="2000" dirty="0" err="1">
                <a:solidFill>
                  <a:schemeClr val="tx1"/>
                </a:solidFill>
                <a:latin typeface="Courier New"/>
                <a:cs typeface="Courier New"/>
              </a:rPr>
              <a:t>dest</a:t>
            </a:r>
            <a:r>
              <a:rPr lang="en-US" sz="2000" dirty="0">
                <a:solidFill>
                  <a:schemeClr val="tx1"/>
                </a:solidFill>
                <a:latin typeface="Courier New"/>
                <a:cs typeface="Courier New"/>
              </a:rPr>
              <a:t> = </a:t>
            </a:r>
            <a:r>
              <a:rPr lang="en-US" sz="2000" dirty="0" smtClean="0">
                <a:solidFill>
                  <a:schemeClr val="tx1"/>
                </a:solidFill>
                <a:latin typeface="Courier New"/>
                <a:cs typeface="Courier New"/>
              </a:rPr>
              <a:t>0;</a:t>
            </a:r>
            <a:endParaRPr lang="en-US" sz="2000" dirty="0">
              <a:solidFill>
                <a:schemeClr val="tx1"/>
              </a:solidFill>
              <a:latin typeface="Courier New"/>
              <a:cs typeface="Courier New"/>
            </a:endParaRPr>
          </a:p>
          <a:p>
            <a:r>
              <a:rPr lang="en-US" sz="2000" dirty="0">
                <a:solidFill>
                  <a:schemeClr val="tx1"/>
                </a:solidFill>
                <a:latin typeface="Courier New"/>
                <a:cs typeface="Courier New"/>
              </a:rPr>
              <a:t>   source = </a:t>
            </a:r>
            <a:r>
              <a:rPr lang="en-US" sz="2000" dirty="0" smtClean="0">
                <a:solidFill>
                  <a:schemeClr val="tx1"/>
                </a:solidFill>
                <a:latin typeface="Courier New"/>
                <a:cs typeface="Courier New"/>
              </a:rPr>
              <a:t>0;</a:t>
            </a:r>
            <a:endParaRPr lang="en-US" sz="2000" dirty="0">
              <a:solidFill>
                <a:schemeClr val="tx1"/>
              </a:solidFill>
              <a:latin typeface="Courier New"/>
              <a:cs typeface="Courier New"/>
            </a:endParaRPr>
          </a:p>
          <a:p>
            <a:r>
              <a:rPr lang="en-US" sz="2000" dirty="0">
                <a:solidFill>
                  <a:schemeClr val="tx1"/>
                </a:solidFill>
                <a:latin typeface="Courier New"/>
                <a:cs typeface="Courier New"/>
              </a:rPr>
              <a:t>   </a:t>
            </a:r>
            <a:r>
              <a:rPr lang="en-US" sz="2000" dirty="0" err="1">
                <a:solidFill>
                  <a:srgbClr val="008000"/>
                </a:solidFill>
                <a:latin typeface="Courier New"/>
                <a:cs typeface="Courier New"/>
              </a:rPr>
              <a:t>MPI_Send</a:t>
            </a:r>
            <a:r>
              <a:rPr lang="en-US" sz="2000" dirty="0">
                <a:solidFill>
                  <a:srgbClr val="008000"/>
                </a:solidFill>
                <a:latin typeface="Courier New"/>
                <a:cs typeface="Courier New"/>
              </a:rPr>
              <a:t> (&amp;outmsg,1,MPI_CHAR,dest,tag, MPI_COMM_WORLD);</a:t>
            </a:r>
          </a:p>
          <a:p>
            <a:r>
              <a:rPr lang="en-US" sz="2000" dirty="0">
                <a:solidFill>
                  <a:schemeClr val="tx1"/>
                </a:solidFill>
                <a:latin typeface="Courier New"/>
                <a:cs typeface="Courier New"/>
              </a:rPr>
              <a:t>   </a:t>
            </a:r>
            <a:r>
              <a:rPr lang="en-US" sz="2000" dirty="0" err="1">
                <a:solidFill>
                  <a:srgbClr val="0000FF"/>
                </a:solidFill>
                <a:latin typeface="Courier New"/>
                <a:cs typeface="Courier New"/>
              </a:rPr>
              <a:t>MPI_Recv</a:t>
            </a:r>
            <a:r>
              <a:rPr lang="en-US" sz="2000" dirty="0">
                <a:solidFill>
                  <a:srgbClr val="0000FF"/>
                </a:solidFill>
                <a:latin typeface="Courier New"/>
                <a:cs typeface="Courier New"/>
              </a:rPr>
              <a:t> (&amp;inmsg,1,MPI_CHAR,source,tag, </a:t>
            </a:r>
            <a:r>
              <a:rPr lang="en-US" sz="2000" dirty="0" err="1">
                <a:solidFill>
                  <a:srgbClr val="0000FF"/>
                </a:solidFill>
                <a:latin typeface="Courier New"/>
                <a:cs typeface="Courier New"/>
              </a:rPr>
              <a:t>MPI_COMM_WORLD,&amp;Status</a:t>
            </a:r>
            <a:r>
              <a:rPr lang="en-US" sz="2000" dirty="0">
                <a:solidFill>
                  <a:srgbClr val="0000FF"/>
                </a:solidFill>
                <a:latin typeface="Courier New"/>
                <a:cs typeface="Courier New"/>
              </a:rPr>
              <a:t>);</a:t>
            </a:r>
            <a:endParaRPr lang="en-US" sz="2000" dirty="0" smtClean="0">
              <a:solidFill>
                <a:srgbClr val="0000FF"/>
              </a:solidFill>
              <a:latin typeface="Courier New"/>
              <a:cs typeface="Courier New"/>
            </a:endParaRPr>
          </a:p>
          <a:p>
            <a:r>
              <a:rPr lang="en-US" sz="2000" dirty="0" smtClean="0">
                <a:solidFill>
                  <a:schemeClr val="tx1"/>
                </a:solidFill>
                <a:latin typeface="Courier New"/>
                <a:cs typeface="Courier New"/>
              </a:rPr>
              <a:t>}</a:t>
            </a:r>
            <a:endParaRPr lang="en-US" sz="2000" dirty="0">
              <a:solidFill>
                <a:schemeClr val="tx1"/>
              </a:solidFill>
              <a:latin typeface="Courier New"/>
              <a:cs typeface="Courier New"/>
            </a:endParaRPr>
          </a:p>
        </p:txBody>
      </p:sp>
      <p:sp>
        <p:nvSpPr>
          <p:cNvPr id="2" name="TextBox 1"/>
          <p:cNvSpPr txBox="1"/>
          <p:nvPr/>
        </p:nvSpPr>
        <p:spPr>
          <a:xfrm>
            <a:off x="2565400" y="5898634"/>
            <a:ext cx="3530600" cy="369332"/>
          </a:xfrm>
          <a:prstGeom prst="rect">
            <a:avLst/>
          </a:prstGeom>
          <a:noFill/>
        </p:spPr>
        <p:txBody>
          <a:bodyPr wrap="square" rtlCol="0">
            <a:spAutoFit/>
          </a:bodyPr>
          <a:lstStyle/>
          <a:p>
            <a:r>
              <a:rPr lang="en-US" b="1" i="1" dirty="0" smtClean="0">
                <a:solidFill>
                  <a:srgbClr val="FF0000"/>
                </a:solidFill>
                <a:latin typeface="Arial"/>
                <a:cs typeface="Arial"/>
              </a:rPr>
              <a:t>Is the code going to run?</a:t>
            </a:r>
            <a:endParaRPr lang="en-US" b="1" i="1" dirty="0">
              <a:solidFill>
                <a:srgbClr val="FF0000"/>
              </a:solidFill>
              <a:latin typeface="Arial"/>
              <a:cs typeface="Arial"/>
            </a:endParaRPr>
          </a:p>
        </p:txBody>
      </p:sp>
    </p:spTree>
    <p:extLst>
      <p:ext uri="{BB962C8B-B14F-4D97-AF65-F5344CB8AC3E}">
        <p14:creationId xmlns:p14="http://schemas.microsoft.com/office/powerpoint/2010/main" val="2746313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0896" y="978098"/>
            <a:ext cx="3062674" cy="307777"/>
          </a:xfrm>
          <a:prstGeom prst="rect">
            <a:avLst/>
          </a:prstGeom>
          <a:noFill/>
        </p:spPr>
        <p:txBody>
          <a:bodyPr wrap="square" lIns="0" tIns="0" rIns="0" bIns="0" rtlCol="0">
            <a:spAutoFit/>
          </a:bodyPr>
          <a:lstStyle/>
          <a:p>
            <a:r>
              <a:rPr lang="en-US" sz="2000" dirty="0" smtClean="0">
                <a:solidFill>
                  <a:srgbClr val="756C66"/>
                </a:solidFill>
                <a:latin typeface="Impact"/>
                <a:cs typeface="Impact"/>
              </a:rPr>
              <a:t>SERIAL VS PARALLEL</a:t>
            </a:r>
            <a:endParaRPr lang="en-US" sz="2000" dirty="0">
              <a:solidFill>
                <a:srgbClr val="756C66"/>
              </a:solidFill>
              <a:latin typeface="Impact"/>
              <a:cs typeface="Impact"/>
            </a:endParaRPr>
          </a:p>
        </p:txBody>
      </p:sp>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4</a:t>
            </a:fld>
            <a:endParaRPr lang="en-US" dirty="0">
              <a:solidFill>
                <a:prstClr val="black">
                  <a:tint val="75000"/>
                </a:prstClr>
              </a:solidFill>
              <a:latin typeface="Calibri"/>
            </a:endParaRPr>
          </a:p>
        </p:txBody>
      </p:sp>
      <p:pic>
        <p:nvPicPr>
          <p:cNvPr id="3" name="Picture 2" descr="7051114207_9d28191515_k.jpg"/>
          <p:cNvPicPr>
            <a:picLocks noChangeAspect="1"/>
          </p:cNvPicPr>
          <p:nvPr/>
        </p:nvPicPr>
        <p:blipFill rotWithShape="1">
          <a:blip r:embed="rId3">
            <a:extLst>
              <a:ext uri="{28A0092B-C50C-407E-A947-70E740481C1C}">
                <a14:useLocalDpi xmlns:a14="http://schemas.microsoft.com/office/drawing/2010/main" val="0"/>
              </a:ext>
            </a:extLst>
          </a:blip>
          <a:srcRect r="30366"/>
          <a:stretch/>
        </p:blipFill>
        <p:spPr>
          <a:xfrm>
            <a:off x="626434" y="1439387"/>
            <a:ext cx="2503887" cy="2380787"/>
          </a:xfrm>
          <a:prstGeom prst="rect">
            <a:avLst/>
          </a:prstGeom>
        </p:spPr>
      </p:pic>
      <p:pic>
        <p:nvPicPr>
          <p:cNvPr id="8" name="Picture 7" descr="Mowing-Gras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67" y="4150339"/>
            <a:ext cx="2467854" cy="1717764"/>
          </a:xfrm>
          <a:prstGeom prst="rect">
            <a:avLst/>
          </a:prstGeom>
        </p:spPr>
      </p:pic>
      <p:sp>
        <p:nvSpPr>
          <p:cNvPr id="9" name="TextBox 8"/>
          <p:cNvSpPr txBox="1"/>
          <p:nvPr/>
        </p:nvSpPr>
        <p:spPr>
          <a:xfrm>
            <a:off x="4115305" y="849821"/>
            <a:ext cx="4724002" cy="1559401"/>
          </a:xfrm>
          <a:prstGeom prst="rect">
            <a:avLst/>
          </a:prstGeom>
          <a:noFill/>
        </p:spPr>
        <p:txBody>
          <a:bodyPr wrap="square" rtlCol="0">
            <a:spAutoFit/>
          </a:bodyPr>
          <a:lstStyle/>
          <a:p>
            <a:pPr>
              <a:lnSpc>
                <a:spcPct val="120000"/>
              </a:lnSpc>
            </a:pPr>
            <a:r>
              <a:rPr lang="en-US" sz="2000" dirty="0" smtClean="0">
                <a:solidFill>
                  <a:prstClr val="black"/>
                </a:solidFill>
                <a:latin typeface="Arail"/>
                <a:cs typeface="Arail"/>
              </a:rPr>
              <a:t>More than one mower!</a:t>
            </a:r>
          </a:p>
          <a:p>
            <a:pPr>
              <a:lnSpc>
                <a:spcPct val="120000"/>
              </a:lnSpc>
            </a:pPr>
            <a:r>
              <a:rPr lang="en-US" sz="2000" dirty="0">
                <a:solidFill>
                  <a:prstClr val="black"/>
                </a:solidFill>
                <a:latin typeface="Arail"/>
                <a:cs typeface="Arail"/>
              </a:rPr>
              <a:t> </a:t>
            </a:r>
            <a:r>
              <a:rPr lang="en-US" sz="2000" dirty="0" smtClean="0">
                <a:solidFill>
                  <a:prstClr val="black"/>
                </a:solidFill>
                <a:latin typeface="Arail"/>
                <a:cs typeface="Arail"/>
              </a:rPr>
              <a:t>   Mow the lawn faster … </a:t>
            </a:r>
          </a:p>
          <a:p>
            <a:pPr>
              <a:lnSpc>
                <a:spcPct val="120000"/>
              </a:lnSpc>
            </a:pPr>
            <a:r>
              <a:rPr lang="en-US" sz="2000" dirty="0">
                <a:solidFill>
                  <a:prstClr val="black"/>
                </a:solidFill>
                <a:latin typeface="Arail"/>
                <a:cs typeface="Arail"/>
              </a:rPr>
              <a:t> </a:t>
            </a:r>
            <a:r>
              <a:rPr lang="en-US" sz="2000" dirty="0" smtClean="0">
                <a:solidFill>
                  <a:prstClr val="black"/>
                </a:solidFill>
                <a:latin typeface="Arail"/>
                <a:cs typeface="Arail"/>
              </a:rPr>
              <a:t>     … or mow a bigger lawn</a:t>
            </a:r>
          </a:p>
          <a:p>
            <a:pPr>
              <a:lnSpc>
                <a:spcPct val="120000"/>
              </a:lnSpc>
            </a:pPr>
            <a:r>
              <a:rPr lang="en-US" sz="2000" b="1" dirty="0">
                <a:solidFill>
                  <a:prstClr val="black"/>
                </a:solidFill>
                <a:latin typeface="Arail"/>
                <a:cs typeface="Arail"/>
              </a:rPr>
              <a:t> </a:t>
            </a:r>
            <a:r>
              <a:rPr lang="en-US" sz="2000" b="1" dirty="0" smtClean="0">
                <a:solidFill>
                  <a:prstClr val="black"/>
                </a:solidFill>
                <a:latin typeface="Arail"/>
                <a:cs typeface="Arail"/>
              </a:rPr>
              <a:t>     Lawn mowers = cores</a:t>
            </a:r>
            <a:endParaRPr lang="en-US" sz="2000" b="1" dirty="0">
              <a:solidFill>
                <a:prstClr val="black"/>
              </a:solidFill>
              <a:latin typeface="Arail"/>
              <a:cs typeface="Arail"/>
            </a:endParaRPr>
          </a:p>
        </p:txBody>
      </p:sp>
      <p:grpSp>
        <p:nvGrpSpPr>
          <p:cNvPr id="10" name="Group 47"/>
          <p:cNvGrpSpPr>
            <a:grpSpLocks/>
          </p:cNvGrpSpPr>
          <p:nvPr/>
        </p:nvGrpSpPr>
        <p:grpSpPr bwMode="auto">
          <a:xfrm>
            <a:off x="4457383" y="2601831"/>
            <a:ext cx="3720890" cy="3574286"/>
            <a:chOff x="2896" y="1321"/>
            <a:chExt cx="2452" cy="2407"/>
          </a:xfrm>
        </p:grpSpPr>
        <p:sp>
          <p:nvSpPr>
            <p:cNvPr id="11" name="AutoShape 35"/>
            <p:cNvSpPr>
              <a:spLocks noChangeArrowheads="1"/>
            </p:cNvSpPr>
            <p:nvPr/>
          </p:nvSpPr>
          <p:spPr bwMode="auto">
            <a:xfrm>
              <a:off x="2896" y="1321"/>
              <a:ext cx="2452" cy="2407"/>
            </a:xfrm>
            <a:prstGeom prst="roundRect">
              <a:avLst>
                <a:gd name="adj" fmla="val 16667"/>
              </a:avLst>
            </a:prstGeom>
            <a:noFill/>
            <a:ln w="25400">
              <a:solidFill>
                <a:schemeClr val="tx1"/>
              </a:solidFill>
              <a:round/>
              <a:headEnd/>
              <a:tailEnd/>
            </a:ln>
          </p:spPr>
          <p:txBody>
            <a:bodyPr wrap="none"/>
            <a:lstStyle/>
            <a:p>
              <a:pPr defTabSz="914400"/>
              <a:r>
                <a:rPr lang="en-US" sz="2000">
                  <a:solidFill>
                    <a:prstClr val="black"/>
                  </a:solidFill>
                  <a:latin typeface="Arial"/>
                  <a:cs typeface="Arial"/>
                </a:rPr>
                <a:t>Node</a:t>
              </a:r>
            </a:p>
          </p:txBody>
        </p:sp>
        <p:sp>
          <p:nvSpPr>
            <p:cNvPr id="12" name="Text Box 37"/>
            <p:cNvSpPr txBox="1">
              <a:spLocks noChangeArrowheads="1"/>
            </p:cNvSpPr>
            <p:nvPr/>
          </p:nvSpPr>
          <p:spPr bwMode="auto">
            <a:xfrm>
              <a:off x="3503" y="1637"/>
              <a:ext cx="122" cy="249"/>
            </a:xfrm>
            <a:prstGeom prst="rect">
              <a:avLst/>
            </a:prstGeom>
            <a:noFill/>
            <a:ln w="9525">
              <a:noFill/>
              <a:miter lim="800000"/>
              <a:headEnd/>
              <a:tailEnd/>
            </a:ln>
          </p:spPr>
          <p:txBody>
            <a:bodyPr wrap="none">
              <a:spAutoFit/>
            </a:bodyPr>
            <a:lstStyle/>
            <a:p>
              <a:pPr defTabSz="914400"/>
              <a:endParaRPr lang="en-US">
                <a:solidFill>
                  <a:prstClr val="black"/>
                </a:solidFill>
                <a:latin typeface="Arial"/>
                <a:cs typeface="Arial"/>
              </a:endParaRPr>
            </a:p>
          </p:txBody>
        </p:sp>
        <p:grpSp>
          <p:nvGrpSpPr>
            <p:cNvPr id="13" name="Group 56"/>
            <p:cNvGrpSpPr>
              <a:grpSpLocks/>
            </p:cNvGrpSpPr>
            <p:nvPr/>
          </p:nvGrpSpPr>
          <p:grpSpPr bwMode="auto">
            <a:xfrm>
              <a:off x="3089" y="1780"/>
              <a:ext cx="914" cy="1541"/>
              <a:chOff x="3017" y="1999"/>
              <a:chExt cx="774" cy="1410"/>
            </a:xfrm>
          </p:grpSpPr>
          <p:sp>
            <p:nvSpPr>
              <p:cNvPr id="32" name="AutoShape 36"/>
              <p:cNvSpPr>
                <a:spLocks noChangeArrowheads="1"/>
              </p:cNvSpPr>
              <p:nvPr/>
            </p:nvSpPr>
            <p:spPr bwMode="auto">
              <a:xfrm>
                <a:off x="3017" y="1999"/>
                <a:ext cx="774" cy="1410"/>
              </a:xfrm>
              <a:prstGeom prst="roundRect">
                <a:avLst>
                  <a:gd name="adj" fmla="val 16667"/>
                </a:avLst>
              </a:prstGeom>
              <a:noFill/>
              <a:ln w="12700">
                <a:solidFill>
                  <a:schemeClr val="tx1"/>
                </a:solidFill>
                <a:round/>
                <a:headEnd/>
                <a:tailEnd/>
              </a:ln>
            </p:spPr>
            <p:txBody>
              <a:bodyPr wrap="none"/>
              <a:lstStyle/>
              <a:p>
                <a:pPr defTabSz="914400"/>
                <a:r>
                  <a:rPr lang="en-US">
                    <a:solidFill>
                      <a:prstClr val="black"/>
                    </a:solidFill>
                    <a:latin typeface="Arial"/>
                    <a:cs typeface="Arial"/>
                  </a:rPr>
                  <a:t>Processor</a:t>
                </a:r>
              </a:p>
            </p:txBody>
          </p:sp>
          <p:grpSp>
            <p:nvGrpSpPr>
              <p:cNvPr id="33" name="Group 54"/>
              <p:cNvGrpSpPr>
                <a:grpSpLocks/>
              </p:cNvGrpSpPr>
              <p:nvPr/>
            </p:nvGrpSpPr>
            <p:grpSpPr bwMode="auto">
              <a:xfrm>
                <a:off x="3065" y="2310"/>
                <a:ext cx="672" cy="938"/>
                <a:chOff x="3065" y="2230"/>
                <a:chExt cx="672" cy="938"/>
              </a:xfrm>
            </p:grpSpPr>
            <p:grpSp>
              <p:nvGrpSpPr>
                <p:cNvPr id="34" name="Group 46"/>
                <p:cNvGrpSpPr>
                  <a:grpSpLocks/>
                </p:cNvGrpSpPr>
                <p:nvPr/>
              </p:nvGrpSpPr>
              <p:grpSpPr bwMode="auto">
                <a:xfrm>
                  <a:off x="3065" y="2230"/>
                  <a:ext cx="672" cy="426"/>
                  <a:chOff x="3065" y="2230"/>
                  <a:chExt cx="672" cy="426"/>
                </a:xfrm>
              </p:grpSpPr>
              <p:grpSp>
                <p:nvGrpSpPr>
                  <p:cNvPr id="42" name="Group 42"/>
                  <p:cNvGrpSpPr>
                    <a:grpSpLocks/>
                  </p:cNvGrpSpPr>
                  <p:nvPr/>
                </p:nvGrpSpPr>
                <p:grpSpPr bwMode="auto">
                  <a:xfrm>
                    <a:off x="3065" y="2230"/>
                    <a:ext cx="672" cy="170"/>
                    <a:chOff x="3065" y="2230"/>
                    <a:chExt cx="672" cy="170"/>
                  </a:xfrm>
                </p:grpSpPr>
                <p:sp>
                  <p:nvSpPr>
                    <p:cNvPr id="46" name="AutoShape 39"/>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47" name="AutoShape 40"/>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nvGrpSpPr>
                  <p:cNvPr id="43" name="Group 43"/>
                  <p:cNvGrpSpPr>
                    <a:grpSpLocks/>
                  </p:cNvGrpSpPr>
                  <p:nvPr/>
                </p:nvGrpSpPr>
                <p:grpSpPr bwMode="auto">
                  <a:xfrm>
                    <a:off x="3065" y="2486"/>
                    <a:ext cx="672" cy="170"/>
                    <a:chOff x="3065" y="2230"/>
                    <a:chExt cx="672" cy="170"/>
                  </a:xfrm>
                </p:grpSpPr>
                <p:sp>
                  <p:nvSpPr>
                    <p:cNvPr id="44" name="AutoShape 44"/>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45" name="AutoShape 45"/>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dirty="0">
                          <a:solidFill>
                            <a:prstClr val="black"/>
                          </a:solidFill>
                          <a:latin typeface="Arial"/>
                          <a:cs typeface="Arial"/>
                        </a:rPr>
                        <a:t>Core</a:t>
                      </a:r>
                    </a:p>
                  </p:txBody>
                </p:sp>
              </p:grpSp>
            </p:grpSp>
            <p:grpSp>
              <p:nvGrpSpPr>
                <p:cNvPr id="35" name="Group 47"/>
                <p:cNvGrpSpPr>
                  <a:grpSpLocks/>
                </p:cNvGrpSpPr>
                <p:nvPr/>
              </p:nvGrpSpPr>
              <p:grpSpPr bwMode="auto">
                <a:xfrm>
                  <a:off x="3065" y="2742"/>
                  <a:ext cx="672" cy="426"/>
                  <a:chOff x="3065" y="2230"/>
                  <a:chExt cx="672" cy="426"/>
                </a:xfrm>
              </p:grpSpPr>
              <p:grpSp>
                <p:nvGrpSpPr>
                  <p:cNvPr id="36" name="Group 48"/>
                  <p:cNvGrpSpPr>
                    <a:grpSpLocks/>
                  </p:cNvGrpSpPr>
                  <p:nvPr/>
                </p:nvGrpSpPr>
                <p:grpSpPr bwMode="auto">
                  <a:xfrm>
                    <a:off x="3065" y="2230"/>
                    <a:ext cx="672" cy="170"/>
                    <a:chOff x="3065" y="2230"/>
                    <a:chExt cx="672" cy="170"/>
                  </a:xfrm>
                </p:grpSpPr>
                <p:sp>
                  <p:nvSpPr>
                    <p:cNvPr id="40" name="AutoShape 49"/>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41" name="AutoShape 50"/>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nvGrpSpPr>
                  <p:cNvPr id="37" name="Group 51"/>
                  <p:cNvGrpSpPr>
                    <a:grpSpLocks/>
                  </p:cNvGrpSpPr>
                  <p:nvPr/>
                </p:nvGrpSpPr>
                <p:grpSpPr bwMode="auto">
                  <a:xfrm>
                    <a:off x="3065" y="2486"/>
                    <a:ext cx="672" cy="170"/>
                    <a:chOff x="3065" y="2230"/>
                    <a:chExt cx="672" cy="170"/>
                  </a:xfrm>
                </p:grpSpPr>
                <p:sp>
                  <p:nvSpPr>
                    <p:cNvPr id="38" name="AutoShape 52"/>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39" name="AutoShape 53"/>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grpSp>
        </p:grpSp>
        <p:grpSp>
          <p:nvGrpSpPr>
            <p:cNvPr id="14" name="Group 57"/>
            <p:cNvGrpSpPr>
              <a:grpSpLocks/>
            </p:cNvGrpSpPr>
            <p:nvPr/>
          </p:nvGrpSpPr>
          <p:grpSpPr bwMode="auto">
            <a:xfrm>
              <a:off x="4220" y="1780"/>
              <a:ext cx="939" cy="1541"/>
              <a:chOff x="3017" y="1999"/>
              <a:chExt cx="774" cy="1410"/>
            </a:xfrm>
          </p:grpSpPr>
          <p:sp>
            <p:nvSpPr>
              <p:cNvPr id="16" name="AutoShape 58"/>
              <p:cNvSpPr>
                <a:spLocks noChangeArrowheads="1"/>
              </p:cNvSpPr>
              <p:nvPr/>
            </p:nvSpPr>
            <p:spPr bwMode="auto">
              <a:xfrm>
                <a:off x="3017" y="1999"/>
                <a:ext cx="774" cy="1410"/>
              </a:xfrm>
              <a:prstGeom prst="roundRect">
                <a:avLst>
                  <a:gd name="adj" fmla="val 16667"/>
                </a:avLst>
              </a:prstGeom>
              <a:noFill/>
              <a:ln w="12700">
                <a:solidFill>
                  <a:schemeClr val="tx1"/>
                </a:solidFill>
                <a:round/>
                <a:headEnd/>
                <a:tailEnd/>
              </a:ln>
            </p:spPr>
            <p:txBody>
              <a:bodyPr wrap="none"/>
              <a:lstStyle/>
              <a:p>
                <a:pPr defTabSz="914400"/>
                <a:r>
                  <a:rPr lang="en-US">
                    <a:solidFill>
                      <a:prstClr val="black"/>
                    </a:solidFill>
                    <a:latin typeface="Arial"/>
                    <a:cs typeface="Arial"/>
                  </a:rPr>
                  <a:t>Processor</a:t>
                </a:r>
              </a:p>
            </p:txBody>
          </p:sp>
          <p:grpSp>
            <p:nvGrpSpPr>
              <p:cNvPr id="17" name="Group 59"/>
              <p:cNvGrpSpPr>
                <a:grpSpLocks/>
              </p:cNvGrpSpPr>
              <p:nvPr/>
            </p:nvGrpSpPr>
            <p:grpSpPr bwMode="auto">
              <a:xfrm>
                <a:off x="3065" y="2310"/>
                <a:ext cx="672" cy="938"/>
                <a:chOff x="3065" y="2230"/>
                <a:chExt cx="672" cy="938"/>
              </a:xfrm>
            </p:grpSpPr>
            <p:grpSp>
              <p:nvGrpSpPr>
                <p:cNvPr id="18" name="Group 60"/>
                <p:cNvGrpSpPr>
                  <a:grpSpLocks/>
                </p:cNvGrpSpPr>
                <p:nvPr/>
              </p:nvGrpSpPr>
              <p:grpSpPr bwMode="auto">
                <a:xfrm>
                  <a:off x="3065" y="2230"/>
                  <a:ext cx="672" cy="426"/>
                  <a:chOff x="3065" y="2230"/>
                  <a:chExt cx="672" cy="426"/>
                </a:xfrm>
              </p:grpSpPr>
              <p:grpSp>
                <p:nvGrpSpPr>
                  <p:cNvPr id="26" name="Group 61"/>
                  <p:cNvGrpSpPr>
                    <a:grpSpLocks/>
                  </p:cNvGrpSpPr>
                  <p:nvPr/>
                </p:nvGrpSpPr>
                <p:grpSpPr bwMode="auto">
                  <a:xfrm>
                    <a:off x="3065" y="2230"/>
                    <a:ext cx="672" cy="170"/>
                    <a:chOff x="3065" y="2230"/>
                    <a:chExt cx="672" cy="170"/>
                  </a:xfrm>
                </p:grpSpPr>
                <p:sp>
                  <p:nvSpPr>
                    <p:cNvPr id="30" name="AutoShape 62"/>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31" name="AutoShape 63"/>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nvGrpSpPr>
                  <p:cNvPr id="27" name="Group 64"/>
                  <p:cNvGrpSpPr>
                    <a:grpSpLocks/>
                  </p:cNvGrpSpPr>
                  <p:nvPr/>
                </p:nvGrpSpPr>
                <p:grpSpPr bwMode="auto">
                  <a:xfrm>
                    <a:off x="3065" y="2486"/>
                    <a:ext cx="672" cy="170"/>
                    <a:chOff x="3065" y="2230"/>
                    <a:chExt cx="672" cy="170"/>
                  </a:xfrm>
                </p:grpSpPr>
                <p:sp>
                  <p:nvSpPr>
                    <p:cNvPr id="28" name="AutoShape 65"/>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29" name="AutoShape 66"/>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grpSp>
              <p:nvGrpSpPr>
                <p:cNvPr id="19" name="Group 67"/>
                <p:cNvGrpSpPr>
                  <a:grpSpLocks/>
                </p:cNvGrpSpPr>
                <p:nvPr/>
              </p:nvGrpSpPr>
              <p:grpSpPr bwMode="auto">
                <a:xfrm>
                  <a:off x="3065" y="2742"/>
                  <a:ext cx="672" cy="426"/>
                  <a:chOff x="3065" y="2230"/>
                  <a:chExt cx="672" cy="426"/>
                </a:xfrm>
              </p:grpSpPr>
              <p:grpSp>
                <p:nvGrpSpPr>
                  <p:cNvPr id="20" name="Group 68"/>
                  <p:cNvGrpSpPr>
                    <a:grpSpLocks/>
                  </p:cNvGrpSpPr>
                  <p:nvPr/>
                </p:nvGrpSpPr>
                <p:grpSpPr bwMode="auto">
                  <a:xfrm>
                    <a:off x="3065" y="2230"/>
                    <a:ext cx="672" cy="170"/>
                    <a:chOff x="3065" y="2230"/>
                    <a:chExt cx="672" cy="170"/>
                  </a:xfrm>
                </p:grpSpPr>
                <p:sp>
                  <p:nvSpPr>
                    <p:cNvPr id="24" name="AutoShape 69"/>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25" name="AutoShape 70"/>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nvGrpSpPr>
                  <p:cNvPr id="21" name="Group 71"/>
                  <p:cNvGrpSpPr>
                    <a:grpSpLocks/>
                  </p:cNvGrpSpPr>
                  <p:nvPr/>
                </p:nvGrpSpPr>
                <p:grpSpPr bwMode="auto">
                  <a:xfrm>
                    <a:off x="3065" y="2486"/>
                    <a:ext cx="672" cy="170"/>
                    <a:chOff x="3065" y="2230"/>
                    <a:chExt cx="672" cy="170"/>
                  </a:xfrm>
                </p:grpSpPr>
                <p:sp>
                  <p:nvSpPr>
                    <p:cNvPr id="22" name="AutoShape 72"/>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23" name="AutoShape 73"/>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grpSp>
        </p:grpSp>
        <p:sp>
          <p:nvSpPr>
            <p:cNvPr id="15" name="AutoShape 46"/>
            <p:cNvSpPr>
              <a:spLocks noChangeArrowheads="1"/>
            </p:cNvSpPr>
            <p:nvPr/>
          </p:nvSpPr>
          <p:spPr bwMode="auto">
            <a:xfrm>
              <a:off x="3089" y="3408"/>
              <a:ext cx="2070" cy="223"/>
            </a:xfrm>
            <a:prstGeom prst="roundRect">
              <a:avLst>
                <a:gd name="adj" fmla="val 44394"/>
              </a:avLst>
            </a:prstGeom>
            <a:solidFill>
              <a:srgbClr val="FFCC99"/>
            </a:solidFill>
            <a:ln w="9525">
              <a:solidFill>
                <a:schemeClr val="tx1"/>
              </a:solidFill>
              <a:round/>
              <a:headEnd/>
              <a:tailEnd/>
            </a:ln>
          </p:spPr>
          <p:txBody>
            <a:bodyPr wrap="none" anchor="ctr"/>
            <a:lstStyle/>
            <a:p>
              <a:pPr algn="ctr" defTabSz="914400"/>
              <a:r>
                <a:rPr lang="en-US">
                  <a:solidFill>
                    <a:prstClr val="black"/>
                  </a:solidFill>
                  <a:latin typeface="Arial"/>
                  <a:cs typeface="Arial"/>
                </a:rPr>
                <a:t>Memory</a:t>
              </a:r>
            </a:p>
          </p:txBody>
        </p:sp>
      </p:grpSp>
      <p:sp>
        <p:nvSpPr>
          <p:cNvPr id="49" name="Title 7"/>
          <p:cNvSpPr txBox="1">
            <a:spLocks/>
          </p:cNvSpPr>
          <p:nvPr/>
        </p:nvSpPr>
        <p:spPr>
          <a:xfrm>
            <a:off x="329184"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sz="3600" dirty="0">
                <a:solidFill>
                  <a:prstClr val="white"/>
                </a:solidFill>
              </a:rPr>
              <a:t>TYPES OF WORK</a:t>
            </a:r>
          </a:p>
        </p:txBody>
      </p:sp>
    </p:spTree>
    <p:extLst>
      <p:ext uri="{BB962C8B-B14F-4D97-AF65-F5344CB8AC3E}">
        <p14:creationId xmlns:p14="http://schemas.microsoft.com/office/powerpoint/2010/main" val="24190489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Collective Communications</a:t>
            </a:r>
            <a:endParaRPr sz="3600" dirty="0">
              <a:solidFill>
                <a:prstClr val="white"/>
              </a:solidFill>
            </a:endParaRPr>
          </a:p>
        </p:txBody>
      </p:sp>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40</a:t>
            </a:fld>
            <a:endParaRPr lang="en-US" dirty="0">
              <a:solidFill>
                <a:prstClr val="black">
                  <a:tint val="75000"/>
                </a:prstClr>
              </a:solidFill>
              <a:latin typeface="Calibri"/>
            </a:endParaRPr>
          </a:p>
        </p:txBody>
      </p:sp>
      <p:grpSp>
        <p:nvGrpSpPr>
          <p:cNvPr id="9" name="Group 8"/>
          <p:cNvGrpSpPr>
            <a:grpSpLocks noChangeAspect="1"/>
          </p:cNvGrpSpPr>
          <p:nvPr/>
        </p:nvGrpSpPr>
        <p:grpSpPr>
          <a:xfrm>
            <a:off x="1587501" y="933945"/>
            <a:ext cx="5769967" cy="3657600"/>
            <a:chOff x="457200" y="1050658"/>
            <a:chExt cx="8199584" cy="5197742"/>
          </a:xfrm>
        </p:grpSpPr>
        <p:pic>
          <p:nvPicPr>
            <p:cNvPr id="3" name="Picture 2"/>
            <p:cNvPicPr>
              <a:picLocks noChangeAspect="1"/>
            </p:cNvPicPr>
            <p:nvPr/>
          </p:nvPicPr>
          <p:blipFill>
            <a:blip r:embed="rId2"/>
            <a:stretch>
              <a:fillRect/>
            </a:stretch>
          </p:blipFill>
          <p:spPr>
            <a:xfrm>
              <a:off x="457200" y="1050658"/>
              <a:ext cx="8199584" cy="5197742"/>
            </a:xfrm>
            <a:prstGeom prst="rect">
              <a:avLst/>
            </a:prstGeom>
          </p:spPr>
        </p:pic>
        <p:sp>
          <p:nvSpPr>
            <p:cNvPr id="7" name="Rectangle 6"/>
            <p:cNvSpPr/>
            <p:nvPr/>
          </p:nvSpPr>
          <p:spPr>
            <a:xfrm>
              <a:off x="6977980" y="6131687"/>
              <a:ext cx="1562016" cy="1167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1" name="Rectangle 10"/>
          <p:cNvSpPr/>
          <p:nvPr/>
        </p:nvSpPr>
        <p:spPr>
          <a:xfrm>
            <a:off x="830116" y="4718040"/>
            <a:ext cx="8001000" cy="1477328"/>
          </a:xfrm>
          <a:prstGeom prst="rect">
            <a:avLst/>
          </a:prstGeom>
        </p:spPr>
        <p:txBody>
          <a:bodyPr wrap="square">
            <a:spAutoFit/>
          </a:bodyPr>
          <a:lstStyle/>
          <a:p>
            <a:pPr marL="285750" indent="-285750">
              <a:buFont typeface="Arial"/>
              <a:buChar char="•"/>
            </a:pPr>
            <a:r>
              <a:rPr lang="en-US" dirty="0" smtClean="0">
                <a:latin typeface="Arial"/>
                <a:cs typeface="Arial"/>
              </a:rPr>
              <a:t>Defined as communication between &gt; 2 processes</a:t>
            </a:r>
          </a:p>
          <a:p>
            <a:pPr marL="742950" lvl="1" indent="-285750">
              <a:buFont typeface="Lucida Grande"/>
              <a:buChar char="-"/>
            </a:pPr>
            <a:r>
              <a:rPr lang="en-US" dirty="0" smtClean="0">
                <a:latin typeface="Arial"/>
                <a:cs typeface="Arial"/>
              </a:rPr>
              <a:t>One-to-many, many-to-one, many-to-many</a:t>
            </a:r>
            <a:endParaRPr lang="en-US" dirty="0">
              <a:latin typeface="Arial"/>
              <a:cs typeface="Arial"/>
            </a:endParaRPr>
          </a:p>
          <a:p>
            <a:pPr marL="285750" indent="-285750">
              <a:buFont typeface="Arial"/>
              <a:buChar char="•"/>
            </a:pPr>
            <a:endParaRPr lang="en-US" dirty="0">
              <a:latin typeface="Arial"/>
              <a:cs typeface="Arial"/>
            </a:endParaRPr>
          </a:p>
          <a:p>
            <a:pPr marL="285750" indent="-285750">
              <a:buFont typeface="Arial"/>
              <a:buChar char="•"/>
            </a:pPr>
            <a:r>
              <a:rPr lang="en-US" dirty="0" smtClean="0">
                <a:latin typeface="Arial"/>
                <a:cs typeface="Arial"/>
              </a:rPr>
              <a:t>All processes within the communicator call the same collective communication function with matching argument.</a:t>
            </a:r>
            <a:endParaRPr lang="en-US" dirty="0">
              <a:latin typeface="Arial"/>
              <a:cs typeface="Arial"/>
            </a:endParaRPr>
          </a:p>
        </p:txBody>
      </p:sp>
    </p:spTree>
    <p:extLst>
      <p:ext uri="{BB962C8B-B14F-4D97-AF65-F5344CB8AC3E}">
        <p14:creationId xmlns:p14="http://schemas.microsoft.com/office/powerpoint/2010/main" val="22642909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Collective Communications</a:t>
            </a:r>
            <a:endParaRPr sz="3600" dirty="0">
              <a:solidFill>
                <a:prstClr val="white"/>
              </a:solidFill>
            </a:endParaRPr>
          </a:p>
        </p:txBody>
      </p:sp>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41</a:t>
            </a:fld>
            <a:endParaRPr lang="en-US" dirty="0">
              <a:solidFill>
                <a:prstClr val="black">
                  <a:tint val="75000"/>
                </a:prstClr>
              </a:solidFill>
              <a:latin typeface="Calibri"/>
            </a:endParaRPr>
          </a:p>
        </p:txBody>
      </p:sp>
      <p:sp>
        <p:nvSpPr>
          <p:cNvPr id="2" name="TextBox 1"/>
          <p:cNvSpPr txBox="1"/>
          <p:nvPr/>
        </p:nvSpPr>
        <p:spPr>
          <a:xfrm>
            <a:off x="457200" y="1397000"/>
            <a:ext cx="8216900" cy="1938992"/>
          </a:xfrm>
          <a:prstGeom prst="rect">
            <a:avLst/>
          </a:prstGeom>
          <a:noFill/>
        </p:spPr>
        <p:txBody>
          <a:bodyPr wrap="square" rtlCol="0">
            <a:spAutoFit/>
          </a:bodyPr>
          <a:lstStyle/>
          <a:p>
            <a:pPr marL="285750" indent="-285750">
              <a:buFont typeface="Arial"/>
              <a:buChar char="•"/>
            </a:pPr>
            <a:r>
              <a:rPr lang="en-US" sz="2400" b="1" dirty="0" smtClean="0">
                <a:latin typeface="Arial"/>
                <a:cs typeface="Arial"/>
              </a:rPr>
              <a:t>Synchronization (Barrier)</a:t>
            </a:r>
          </a:p>
          <a:p>
            <a:pPr marL="285750" indent="-285750">
              <a:buFont typeface="Arial"/>
              <a:buChar char="•"/>
            </a:pPr>
            <a:endParaRPr lang="en-US" sz="2400" b="1" dirty="0" smtClean="0">
              <a:latin typeface="Arial"/>
              <a:cs typeface="Arial"/>
            </a:endParaRPr>
          </a:p>
          <a:p>
            <a:pPr marL="285750" indent="-285750">
              <a:buFont typeface="Arial"/>
              <a:buChar char="•"/>
            </a:pPr>
            <a:r>
              <a:rPr lang="en-US" sz="2400" b="1" dirty="0" smtClean="0">
                <a:latin typeface="Arial"/>
                <a:cs typeface="Arial"/>
              </a:rPr>
              <a:t>Data Movement (Broadcast, Scatter, Gather, </a:t>
            </a:r>
            <a:r>
              <a:rPr lang="en-US" sz="2400" b="1" dirty="0" err="1" smtClean="0">
                <a:latin typeface="Arial"/>
                <a:cs typeface="Arial"/>
              </a:rPr>
              <a:t>etc</a:t>
            </a:r>
            <a:r>
              <a:rPr lang="en-US" sz="2400" b="1" dirty="0" smtClean="0">
                <a:latin typeface="Arial"/>
                <a:cs typeface="Arial"/>
              </a:rPr>
              <a:t>) </a:t>
            </a:r>
          </a:p>
          <a:p>
            <a:r>
              <a:rPr lang="en-US" sz="2400" b="1" dirty="0" smtClean="0">
                <a:latin typeface="Arial"/>
                <a:cs typeface="Arial"/>
              </a:rPr>
              <a:t>  </a:t>
            </a:r>
          </a:p>
          <a:p>
            <a:pPr marL="285750" indent="-285750">
              <a:buFont typeface="Arial"/>
              <a:buChar char="•"/>
            </a:pPr>
            <a:r>
              <a:rPr lang="en-US" sz="2400" b="1" dirty="0" smtClean="0">
                <a:latin typeface="Arial"/>
                <a:cs typeface="Arial"/>
              </a:rPr>
              <a:t>Collective Computation (Reduce, </a:t>
            </a:r>
            <a:r>
              <a:rPr lang="en-US" sz="2400" b="1" dirty="0" err="1" smtClean="0">
                <a:latin typeface="Arial"/>
                <a:cs typeface="Arial"/>
              </a:rPr>
              <a:t>Allreduce</a:t>
            </a:r>
            <a:r>
              <a:rPr lang="en-US" sz="2400" b="1" dirty="0" smtClean="0">
                <a:latin typeface="Arial"/>
                <a:cs typeface="Arial"/>
              </a:rPr>
              <a:t>)</a:t>
            </a:r>
            <a:endParaRPr lang="en-US" sz="2400" b="1" dirty="0">
              <a:latin typeface="Arial"/>
              <a:cs typeface="Arial"/>
            </a:endParaRPr>
          </a:p>
        </p:txBody>
      </p:sp>
    </p:spTree>
    <p:extLst>
      <p:ext uri="{BB962C8B-B14F-4D97-AF65-F5344CB8AC3E}">
        <p14:creationId xmlns:p14="http://schemas.microsoft.com/office/powerpoint/2010/main" val="7717969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42</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Synchronization</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42</a:t>
            </a:fld>
            <a:endParaRPr lang="en-US">
              <a:solidFill>
                <a:srgbClr val="7F7F7F"/>
              </a:solidFill>
            </a:endParaRPr>
          </a:p>
        </p:txBody>
      </p:sp>
      <p:sp>
        <p:nvSpPr>
          <p:cNvPr id="3" name="TextBox 2"/>
          <p:cNvSpPr txBox="1"/>
          <p:nvPr/>
        </p:nvSpPr>
        <p:spPr>
          <a:xfrm>
            <a:off x="190501" y="1645334"/>
            <a:ext cx="8801100" cy="2677656"/>
          </a:xfrm>
          <a:prstGeom prst="rect">
            <a:avLst/>
          </a:prstGeom>
          <a:noFill/>
        </p:spPr>
        <p:txBody>
          <a:bodyPr wrap="square" rtlCol="0">
            <a:spAutoFit/>
          </a:bodyPr>
          <a:lstStyle/>
          <a:p>
            <a:pPr marL="342900" indent="-342900">
              <a:buFont typeface="Arial"/>
              <a:buChar char="•"/>
            </a:pPr>
            <a:r>
              <a:rPr lang="en-US" sz="2400" dirty="0" err="1" smtClean="0">
                <a:solidFill>
                  <a:srgbClr val="FF0000"/>
                </a:solidFill>
                <a:latin typeface="Courier New"/>
                <a:cs typeface="Courier New"/>
              </a:rPr>
              <a:t>MPI_Barrier</a:t>
            </a:r>
            <a:r>
              <a:rPr lang="en-US" sz="2400" dirty="0" smtClean="0">
                <a:solidFill>
                  <a:srgbClr val="FF0000"/>
                </a:solidFill>
                <a:latin typeface="Arial"/>
                <a:cs typeface="Arial"/>
              </a:rPr>
              <a:t> creates a barrier synchronization in a group.</a:t>
            </a:r>
          </a:p>
          <a:p>
            <a:pPr marL="800100" lvl="1" indent="-342900">
              <a:buFont typeface="Lucida Grande"/>
              <a:buChar char="-"/>
            </a:pPr>
            <a:r>
              <a:rPr lang="en-US" sz="2400" dirty="0" smtClean="0">
                <a:solidFill>
                  <a:srgbClr val="FF0000"/>
                </a:solidFill>
                <a:latin typeface="Arial"/>
                <a:cs typeface="Arial"/>
              </a:rPr>
              <a:t>Each task, when reaching the </a:t>
            </a:r>
            <a:r>
              <a:rPr lang="en-US" sz="2400" dirty="0" err="1" smtClean="0">
                <a:solidFill>
                  <a:srgbClr val="FF0000"/>
                </a:solidFill>
                <a:latin typeface="Courier New"/>
                <a:cs typeface="Courier New"/>
              </a:rPr>
              <a:t>MPI_Barrier</a:t>
            </a:r>
            <a:r>
              <a:rPr lang="en-US" sz="2400" dirty="0" smtClean="0">
                <a:solidFill>
                  <a:srgbClr val="FF0000"/>
                </a:solidFill>
                <a:latin typeface="Arial"/>
                <a:cs typeface="Arial"/>
              </a:rPr>
              <a:t> call, blocks until all tasks in the group reach the same </a:t>
            </a:r>
            <a:r>
              <a:rPr lang="en-US" sz="2400" dirty="0" err="1">
                <a:solidFill>
                  <a:srgbClr val="FF0000"/>
                </a:solidFill>
                <a:latin typeface="Courier New"/>
                <a:cs typeface="Courier New"/>
              </a:rPr>
              <a:t>MPI_Barrier</a:t>
            </a:r>
            <a:r>
              <a:rPr lang="en-US" sz="2400" dirty="0">
                <a:solidFill>
                  <a:srgbClr val="FF0000"/>
                </a:solidFill>
                <a:latin typeface="Arial"/>
                <a:cs typeface="Arial"/>
              </a:rPr>
              <a:t> call</a:t>
            </a:r>
            <a:r>
              <a:rPr lang="en-US" sz="2400" dirty="0" smtClean="0">
                <a:solidFill>
                  <a:srgbClr val="FF0000"/>
                </a:solidFill>
                <a:latin typeface="Arial"/>
                <a:cs typeface="Arial"/>
              </a:rPr>
              <a:t> </a:t>
            </a:r>
          </a:p>
          <a:p>
            <a:pPr marL="800100" lvl="1" indent="-342900">
              <a:buFont typeface="Lucida Grande"/>
              <a:buChar char="-"/>
            </a:pPr>
            <a:r>
              <a:rPr lang="en-US" sz="2400" dirty="0" err="1" smtClean="0">
                <a:solidFill>
                  <a:srgbClr val="FF0000"/>
                </a:solidFill>
                <a:latin typeface="Courier New"/>
                <a:cs typeface="Courier New"/>
              </a:rPr>
              <a:t>MPI_Barrier</a:t>
            </a:r>
            <a:r>
              <a:rPr lang="en-US" sz="2400" dirty="0" smtClean="0">
                <a:solidFill>
                  <a:srgbClr val="FF0000"/>
                </a:solidFill>
                <a:latin typeface="Courier New"/>
                <a:cs typeface="Courier New"/>
              </a:rPr>
              <a:t> (</a:t>
            </a:r>
            <a:r>
              <a:rPr lang="en-US" sz="2400" dirty="0" err="1" smtClean="0">
                <a:solidFill>
                  <a:srgbClr val="FF0000"/>
                </a:solidFill>
                <a:latin typeface="Courier New"/>
                <a:cs typeface="Courier New"/>
              </a:rPr>
              <a:t>comm</a:t>
            </a:r>
            <a:r>
              <a:rPr lang="en-US" sz="2400" dirty="0" smtClean="0">
                <a:solidFill>
                  <a:srgbClr val="FF0000"/>
                </a:solidFill>
                <a:latin typeface="Courier New"/>
                <a:cs typeface="Courier New"/>
              </a:rPr>
              <a:t>)</a:t>
            </a:r>
          </a:p>
          <a:p>
            <a:endParaRPr lang="en-US" sz="2400" dirty="0">
              <a:latin typeface="Arial"/>
              <a:cs typeface="Arial"/>
            </a:endParaRPr>
          </a:p>
          <a:p>
            <a:pPr marL="342900" indent="-342900">
              <a:buFont typeface="Arial"/>
              <a:buChar char="•"/>
            </a:pPr>
            <a:r>
              <a:rPr lang="en-US" sz="2400" dirty="0" smtClean="0">
                <a:latin typeface="Arial"/>
                <a:cs typeface="Arial"/>
              </a:rPr>
              <a:t>NO data exchange</a:t>
            </a:r>
            <a:endParaRPr lang="en-US" sz="2400" dirty="0">
              <a:latin typeface="Arial"/>
              <a:cs typeface="Arial"/>
            </a:endParaRPr>
          </a:p>
        </p:txBody>
      </p:sp>
    </p:spTree>
    <p:extLst>
      <p:ext uri="{BB962C8B-B14F-4D97-AF65-F5344CB8AC3E}">
        <p14:creationId xmlns:p14="http://schemas.microsoft.com/office/powerpoint/2010/main" val="23444940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43</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DATA MOVEMENT</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43</a:t>
            </a:fld>
            <a:endParaRPr lang="en-US">
              <a:solidFill>
                <a:srgbClr val="7F7F7F"/>
              </a:solidFill>
            </a:endParaRPr>
          </a:p>
        </p:txBody>
      </p:sp>
      <p:pic>
        <p:nvPicPr>
          <p:cNvPr id="2" name="Picture 1"/>
          <p:cNvPicPr>
            <a:picLocks noChangeAspect="1"/>
          </p:cNvPicPr>
          <p:nvPr/>
        </p:nvPicPr>
        <p:blipFill>
          <a:blip r:embed="rId3"/>
          <a:stretch>
            <a:fillRect/>
          </a:stretch>
        </p:blipFill>
        <p:spPr>
          <a:xfrm>
            <a:off x="241300" y="983728"/>
            <a:ext cx="8661400" cy="5181600"/>
          </a:xfrm>
          <a:prstGeom prst="rect">
            <a:avLst/>
          </a:prstGeom>
        </p:spPr>
      </p:pic>
    </p:spTree>
    <p:extLst>
      <p:ext uri="{BB962C8B-B14F-4D97-AF65-F5344CB8AC3E}">
        <p14:creationId xmlns:p14="http://schemas.microsoft.com/office/powerpoint/2010/main" val="41882332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44</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Collective Computation</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44</a:t>
            </a:fld>
            <a:endParaRPr lang="en-US">
              <a:solidFill>
                <a:srgbClr val="7F7F7F"/>
              </a:solidFill>
            </a:endParaRPr>
          </a:p>
        </p:txBody>
      </p:sp>
      <p:sp>
        <p:nvSpPr>
          <p:cNvPr id="3" name="TextBox 2"/>
          <p:cNvSpPr txBox="1"/>
          <p:nvPr/>
        </p:nvSpPr>
        <p:spPr>
          <a:xfrm>
            <a:off x="221996" y="1148080"/>
            <a:ext cx="8820404" cy="4770536"/>
          </a:xfrm>
          <a:prstGeom prst="rect">
            <a:avLst/>
          </a:prstGeom>
          <a:noFill/>
        </p:spPr>
        <p:txBody>
          <a:bodyPr wrap="square" rtlCol="0">
            <a:spAutoFit/>
          </a:bodyPr>
          <a:lstStyle/>
          <a:p>
            <a:pPr marL="342900" indent="-342900">
              <a:buFont typeface="Arial"/>
              <a:buChar char="•"/>
            </a:pPr>
            <a:r>
              <a:rPr lang="en-US" sz="2200" dirty="0" err="1" smtClean="0">
                <a:latin typeface="Courier New"/>
                <a:cs typeface="Courier New"/>
              </a:rPr>
              <a:t>MPI_Reduce</a:t>
            </a:r>
            <a:r>
              <a:rPr lang="en-US" sz="2200" dirty="0" smtClean="0"/>
              <a:t> applies a reduction operation on all tasks in a group and places the result in one task</a:t>
            </a:r>
            <a:r>
              <a:rPr lang="en-US" sz="2200" dirty="0" smtClean="0">
                <a:latin typeface="Courier New"/>
                <a:cs typeface="Courier New"/>
              </a:rPr>
              <a:t>(root)</a:t>
            </a:r>
            <a:r>
              <a:rPr lang="en-US" sz="2200" dirty="0" smtClean="0"/>
              <a:t>. </a:t>
            </a:r>
          </a:p>
          <a:p>
            <a:pPr marL="800100" lvl="1" indent="-342900">
              <a:buFont typeface="Lucida Grande"/>
              <a:buChar char="-"/>
            </a:pPr>
            <a:r>
              <a:rPr lang="en-US" sz="2200" dirty="0" err="1" smtClean="0">
                <a:latin typeface="Courier New"/>
                <a:cs typeface="Courier New"/>
              </a:rPr>
              <a:t>MPI_Reduce</a:t>
            </a:r>
            <a:r>
              <a:rPr lang="en-US" sz="2200" dirty="0" smtClean="0">
                <a:latin typeface="Courier New"/>
                <a:cs typeface="Courier New"/>
              </a:rPr>
              <a:t> ( &amp;</a:t>
            </a:r>
            <a:r>
              <a:rPr lang="en-US" sz="2200" dirty="0" err="1" smtClean="0">
                <a:latin typeface="Courier New"/>
                <a:cs typeface="Courier New"/>
              </a:rPr>
              <a:t>sendbuf</a:t>
            </a:r>
            <a:r>
              <a:rPr lang="en-US" sz="2200" dirty="0" smtClean="0">
                <a:latin typeface="Courier New"/>
                <a:cs typeface="Courier New"/>
              </a:rPr>
              <a:t>, &amp;</a:t>
            </a:r>
            <a:r>
              <a:rPr lang="en-US" sz="2200" dirty="0" err="1" smtClean="0">
                <a:latin typeface="Courier New"/>
                <a:cs typeface="Courier New"/>
              </a:rPr>
              <a:t>recvbuf</a:t>
            </a:r>
            <a:r>
              <a:rPr lang="en-US" sz="2200" dirty="0" smtClean="0">
                <a:latin typeface="Courier New"/>
                <a:cs typeface="Courier New"/>
              </a:rPr>
              <a:t>, count, </a:t>
            </a:r>
            <a:r>
              <a:rPr lang="en-US" sz="2200" dirty="0" err="1" smtClean="0">
                <a:latin typeface="Courier New"/>
                <a:cs typeface="Courier New"/>
              </a:rPr>
              <a:t>datatype</a:t>
            </a:r>
            <a:r>
              <a:rPr lang="en-US" sz="2200" dirty="0" smtClean="0">
                <a:latin typeface="Courier New"/>
                <a:cs typeface="Courier New"/>
              </a:rPr>
              <a:t>, </a:t>
            </a:r>
            <a:r>
              <a:rPr lang="en-US" sz="2200" dirty="0" err="1" smtClean="0">
                <a:latin typeface="Courier New"/>
                <a:cs typeface="Courier New"/>
              </a:rPr>
              <a:t>mpi_red_op</a:t>
            </a:r>
            <a:r>
              <a:rPr lang="en-US" sz="2200" dirty="0" smtClean="0">
                <a:latin typeface="Courier New"/>
                <a:cs typeface="Courier New"/>
              </a:rPr>
              <a:t>, root, </a:t>
            </a:r>
            <a:r>
              <a:rPr lang="en-US" sz="2200" dirty="0" err="1" smtClean="0">
                <a:latin typeface="Courier New"/>
                <a:cs typeface="Courier New"/>
              </a:rPr>
              <a:t>comm</a:t>
            </a:r>
            <a:r>
              <a:rPr lang="en-US" sz="2200" dirty="0" smtClean="0">
                <a:latin typeface="Courier New"/>
                <a:cs typeface="Courier New"/>
              </a:rPr>
              <a:t>)</a:t>
            </a:r>
          </a:p>
          <a:p>
            <a:endParaRPr lang="en-US" sz="2200" dirty="0"/>
          </a:p>
          <a:p>
            <a:pPr marL="342900" indent="-342900">
              <a:buFont typeface="Arial"/>
              <a:buChar char="•"/>
            </a:pPr>
            <a:r>
              <a:rPr lang="en-US" sz="2200" dirty="0" err="1" smtClean="0">
                <a:latin typeface="Courier New"/>
                <a:cs typeface="Courier New"/>
              </a:rPr>
              <a:t>MPI_Allreduce</a:t>
            </a:r>
            <a:r>
              <a:rPr lang="en-US" sz="2200" dirty="0" smtClean="0"/>
              <a:t> </a:t>
            </a:r>
            <a:r>
              <a:rPr lang="en-US" sz="2200" dirty="0"/>
              <a:t>applies a reduction operation on all tasks in a group and </a:t>
            </a:r>
            <a:r>
              <a:rPr lang="en-US" sz="2200" dirty="0" smtClean="0"/>
              <a:t>passes </a:t>
            </a:r>
            <a:r>
              <a:rPr lang="en-US" sz="2200" dirty="0"/>
              <a:t>the result </a:t>
            </a:r>
            <a:r>
              <a:rPr lang="en-US" sz="2200" dirty="0" smtClean="0"/>
              <a:t>to all tasks. </a:t>
            </a:r>
            <a:endParaRPr lang="en-US" sz="2200" dirty="0"/>
          </a:p>
          <a:p>
            <a:pPr marL="800100" lvl="1" indent="-342900">
              <a:buFont typeface="Lucida Grande"/>
              <a:buChar char="-"/>
            </a:pPr>
            <a:r>
              <a:rPr lang="en-US" sz="2200" dirty="0" err="1" smtClean="0">
                <a:latin typeface="Courier New"/>
                <a:cs typeface="Courier New"/>
              </a:rPr>
              <a:t>MPI_Allreduce</a:t>
            </a:r>
            <a:r>
              <a:rPr lang="en-US" sz="2200" dirty="0" smtClean="0">
                <a:latin typeface="Courier New"/>
                <a:cs typeface="Courier New"/>
              </a:rPr>
              <a:t> </a:t>
            </a:r>
            <a:r>
              <a:rPr lang="en-US" sz="2200" dirty="0">
                <a:latin typeface="Courier New"/>
                <a:cs typeface="Courier New"/>
              </a:rPr>
              <a:t>( &amp;</a:t>
            </a:r>
            <a:r>
              <a:rPr lang="en-US" sz="2200" dirty="0" err="1">
                <a:latin typeface="Courier New"/>
                <a:cs typeface="Courier New"/>
              </a:rPr>
              <a:t>sendbuf</a:t>
            </a:r>
            <a:r>
              <a:rPr lang="en-US" sz="2200" dirty="0">
                <a:latin typeface="Courier New"/>
                <a:cs typeface="Courier New"/>
              </a:rPr>
              <a:t>, &amp;</a:t>
            </a:r>
            <a:r>
              <a:rPr lang="en-US" sz="2200" dirty="0" err="1">
                <a:latin typeface="Courier New"/>
                <a:cs typeface="Courier New"/>
              </a:rPr>
              <a:t>recvbuf</a:t>
            </a:r>
            <a:r>
              <a:rPr lang="en-US" sz="2200" dirty="0">
                <a:latin typeface="Courier New"/>
                <a:cs typeface="Courier New"/>
              </a:rPr>
              <a:t>, count, </a:t>
            </a:r>
            <a:r>
              <a:rPr lang="en-US" sz="2200" dirty="0" err="1">
                <a:latin typeface="Courier New"/>
                <a:cs typeface="Courier New"/>
              </a:rPr>
              <a:t>datatype</a:t>
            </a:r>
            <a:r>
              <a:rPr lang="en-US" sz="2200" dirty="0">
                <a:latin typeface="Courier New"/>
                <a:cs typeface="Courier New"/>
              </a:rPr>
              <a:t>, </a:t>
            </a:r>
            <a:r>
              <a:rPr lang="en-US" sz="2200" dirty="0" err="1">
                <a:latin typeface="Courier New"/>
                <a:cs typeface="Courier New"/>
              </a:rPr>
              <a:t>mpi_red_op</a:t>
            </a:r>
            <a:r>
              <a:rPr lang="en-US" sz="2200" dirty="0">
                <a:latin typeface="Courier New"/>
                <a:cs typeface="Courier New"/>
              </a:rPr>
              <a:t>, </a:t>
            </a:r>
            <a:r>
              <a:rPr lang="en-US" sz="2200" dirty="0" err="1" smtClean="0">
                <a:latin typeface="Courier New"/>
                <a:cs typeface="Courier New"/>
              </a:rPr>
              <a:t>comm</a:t>
            </a:r>
            <a:r>
              <a:rPr lang="en-US" sz="2200" dirty="0" smtClean="0">
                <a:latin typeface="Courier New"/>
                <a:cs typeface="Courier New"/>
              </a:rPr>
              <a:t>)</a:t>
            </a:r>
          </a:p>
          <a:p>
            <a:pPr marL="800100" lvl="1" indent="-342900">
              <a:buFont typeface="Lucida Grande"/>
              <a:buChar char="-"/>
            </a:pPr>
            <a:endParaRPr lang="en-US" sz="2200" dirty="0">
              <a:latin typeface="Courier New"/>
              <a:cs typeface="Courier New"/>
            </a:endParaRPr>
          </a:p>
          <a:p>
            <a:pPr marL="342900" indent="-342900">
              <a:buFont typeface="Arial"/>
              <a:buChar char="•"/>
            </a:pPr>
            <a:r>
              <a:rPr lang="en-US" sz="2200" dirty="0" smtClean="0">
                <a:latin typeface="Arial"/>
                <a:cs typeface="Arial"/>
              </a:rPr>
              <a:t>Often used </a:t>
            </a:r>
            <a:r>
              <a:rPr lang="en-US" sz="2200" dirty="0" err="1" smtClean="0">
                <a:latin typeface="Arial"/>
                <a:cs typeface="Arial"/>
              </a:rPr>
              <a:t>mpi_red_op</a:t>
            </a:r>
            <a:r>
              <a:rPr lang="en-US" sz="2200" dirty="0" smtClean="0">
                <a:latin typeface="Arial"/>
                <a:cs typeface="Arial"/>
              </a:rPr>
              <a:t> includes: </a:t>
            </a:r>
            <a:r>
              <a:rPr lang="en-US" sz="2200" dirty="0" smtClean="0">
                <a:latin typeface="Courier New"/>
                <a:cs typeface="Courier New"/>
              </a:rPr>
              <a:t>MPI_MAX, MPI_MIN, MPI_SUM, MPI_PROD. </a:t>
            </a:r>
            <a:r>
              <a:rPr lang="en-US" sz="2200" dirty="0" smtClean="0">
                <a:latin typeface="Arial"/>
                <a:cs typeface="Arial"/>
              </a:rPr>
              <a:t>User can also define own reduce operation.</a:t>
            </a:r>
            <a:endParaRPr lang="en-US" sz="2200" dirty="0">
              <a:latin typeface="Arial"/>
              <a:cs typeface="Arial"/>
            </a:endParaRPr>
          </a:p>
          <a:p>
            <a:endParaRPr lang="en-US" dirty="0"/>
          </a:p>
        </p:txBody>
      </p:sp>
    </p:spTree>
    <p:extLst>
      <p:ext uri="{BB962C8B-B14F-4D97-AF65-F5344CB8AC3E}">
        <p14:creationId xmlns:p14="http://schemas.microsoft.com/office/powerpoint/2010/main" val="40320061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45</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Collective Computation</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45</a:t>
            </a:fld>
            <a:endParaRPr lang="en-US">
              <a:solidFill>
                <a:srgbClr val="7F7F7F"/>
              </a:solidFill>
            </a:endParaRPr>
          </a:p>
        </p:txBody>
      </p:sp>
      <p:pic>
        <p:nvPicPr>
          <p:cNvPr id="5" name="Picture 4" descr="mpi_reduce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277" y="1008380"/>
            <a:ext cx="6032157" cy="2651760"/>
          </a:xfrm>
          <a:prstGeom prst="rect">
            <a:avLst/>
          </a:prstGeom>
        </p:spPr>
      </p:pic>
      <p:pic>
        <p:nvPicPr>
          <p:cNvPr id="6" name="Picture 5" descr="mpi_allreduce_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7277" y="3774956"/>
            <a:ext cx="6032157" cy="2651760"/>
          </a:xfrm>
          <a:prstGeom prst="rect">
            <a:avLst/>
          </a:prstGeom>
        </p:spPr>
      </p:pic>
    </p:spTree>
    <p:extLst>
      <p:ext uri="{BB962C8B-B14F-4D97-AF65-F5344CB8AC3E}">
        <p14:creationId xmlns:p14="http://schemas.microsoft.com/office/powerpoint/2010/main" val="12007773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46</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Collective Computation</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46</a:t>
            </a:fld>
            <a:endParaRPr lang="en-US">
              <a:solidFill>
                <a:srgbClr val="7F7F7F"/>
              </a:solidFill>
            </a:endParaRPr>
          </a:p>
        </p:txBody>
      </p:sp>
      <p:pic>
        <p:nvPicPr>
          <p:cNvPr id="2" name="Picture 1" descr="img1018.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0" y="1065375"/>
            <a:ext cx="5054600" cy="5476743"/>
          </a:xfrm>
          <a:prstGeom prst="rect">
            <a:avLst/>
          </a:prstGeom>
        </p:spPr>
      </p:pic>
    </p:spTree>
    <p:extLst>
      <p:ext uri="{BB962C8B-B14F-4D97-AF65-F5344CB8AC3E}">
        <p14:creationId xmlns:p14="http://schemas.microsoft.com/office/powerpoint/2010/main" val="40712841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47</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One more example – for loop</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47</a:t>
            </a:fld>
            <a:endParaRPr lang="en-US">
              <a:solidFill>
                <a:srgbClr val="7F7F7F"/>
              </a:solidFill>
            </a:endParaRPr>
          </a:p>
        </p:txBody>
      </p:sp>
      <p:sp>
        <p:nvSpPr>
          <p:cNvPr id="9" name="Rectangle 8"/>
          <p:cNvSpPr/>
          <p:nvPr/>
        </p:nvSpPr>
        <p:spPr>
          <a:xfrm>
            <a:off x="310896" y="1239719"/>
            <a:ext cx="8565233" cy="3751381"/>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tx1"/>
                </a:solidFill>
                <a:latin typeface="Courier New"/>
                <a:cs typeface="Courier New"/>
              </a:rPr>
              <a:t>#include &lt;</a:t>
            </a:r>
            <a:r>
              <a:rPr lang="en-US" sz="2000" dirty="0" err="1">
                <a:solidFill>
                  <a:schemeClr val="tx1"/>
                </a:solidFill>
                <a:latin typeface="Courier New"/>
                <a:cs typeface="Courier New"/>
              </a:rPr>
              <a:t>stdio.h</a:t>
            </a:r>
            <a:r>
              <a:rPr lang="en-US" sz="2000" dirty="0">
                <a:solidFill>
                  <a:schemeClr val="tx1"/>
                </a:solidFill>
                <a:latin typeface="Courier New"/>
                <a:cs typeface="Courier New"/>
              </a:rPr>
              <a:t>&gt;</a:t>
            </a:r>
          </a:p>
          <a:p>
            <a:r>
              <a:rPr lang="en-US" sz="2000" dirty="0" err="1">
                <a:solidFill>
                  <a:schemeClr val="tx1"/>
                </a:solidFill>
                <a:latin typeface="Courier New"/>
                <a:cs typeface="Courier New"/>
              </a:rPr>
              <a:t>int</a:t>
            </a:r>
            <a:r>
              <a:rPr lang="en-US" sz="2000" dirty="0">
                <a:solidFill>
                  <a:schemeClr val="tx1"/>
                </a:solidFill>
                <a:latin typeface="Courier New"/>
                <a:cs typeface="Courier New"/>
              </a:rPr>
              <a:t> main(</a:t>
            </a:r>
            <a:r>
              <a:rPr lang="en-US" sz="2000" dirty="0" err="1">
                <a:solidFill>
                  <a:schemeClr val="tx1"/>
                </a:solidFill>
                <a:latin typeface="Courier New"/>
                <a:cs typeface="Courier New"/>
              </a:rPr>
              <a:t>int</a:t>
            </a:r>
            <a:r>
              <a:rPr lang="en-US" sz="2000" dirty="0">
                <a:solidFill>
                  <a:schemeClr val="tx1"/>
                </a:solidFill>
                <a:latin typeface="Courier New"/>
                <a:cs typeface="Courier New"/>
              </a:rPr>
              <a:t> </a:t>
            </a:r>
            <a:r>
              <a:rPr lang="en-US" sz="2000" dirty="0" err="1">
                <a:solidFill>
                  <a:schemeClr val="tx1"/>
                </a:solidFill>
                <a:latin typeface="Courier New"/>
                <a:cs typeface="Courier New"/>
              </a:rPr>
              <a:t>argc,char</a:t>
            </a:r>
            <a:r>
              <a:rPr lang="en-US" sz="2000" dirty="0">
                <a:solidFill>
                  <a:schemeClr val="tx1"/>
                </a:solidFill>
                <a:latin typeface="Courier New"/>
                <a:cs typeface="Courier New"/>
              </a:rPr>
              <a:t> *</a:t>
            </a:r>
            <a:r>
              <a:rPr lang="en-US" sz="2000" dirty="0" err="1">
                <a:solidFill>
                  <a:schemeClr val="tx1"/>
                </a:solidFill>
                <a:latin typeface="Courier New"/>
                <a:cs typeface="Courier New"/>
              </a:rPr>
              <a:t>argv</a:t>
            </a:r>
            <a:r>
              <a:rPr lang="en-US" sz="2000" dirty="0">
                <a:solidFill>
                  <a:schemeClr val="tx1"/>
                </a:solidFill>
                <a:latin typeface="Courier New"/>
                <a:cs typeface="Courier New"/>
              </a:rPr>
              <a:t>[]){</a:t>
            </a:r>
          </a:p>
          <a:p>
            <a:r>
              <a:rPr lang="en-US" sz="2000" dirty="0">
                <a:solidFill>
                  <a:schemeClr val="tx1"/>
                </a:solidFill>
                <a:latin typeface="Courier New"/>
                <a:cs typeface="Courier New"/>
              </a:rPr>
              <a:t>    </a:t>
            </a:r>
            <a:r>
              <a:rPr lang="en-US" sz="2000" dirty="0" err="1">
                <a:solidFill>
                  <a:schemeClr val="tx1"/>
                </a:solidFill>
                <a:latin typeface="Courier New"/>
                <a:cs typeface="Courier New"/>
              </a:rPr>
              <a:t>int</a:t>
            </a:r>
            <a:r>
              <a:rPr lang="en-US" sz="2000" dirty="0">
                <a:solidFill>
                  <a:schemeClr val="tx1"/>
                </a:solidFill>
                <a:latin typeface="Courier New"/>
                <a:cs typeface="Courier New"/>
              </a:rPr>
              <a:t> </a:t>
            </a:r>
            <a:r>
              <a:rPr lang="en-US" sz="2000" dirty="0" err="1">
                <a:solidFill>
                  <a:schemeClr val="tx1"/>
                </a:solidFill>
                <a:latin typeface="Courier New"/>
                <a:cs typeface="Courier New"/>
              </a:rPr>
              <a:t>i</a:t>
            </a:r>
            <a:r>
              <a:rPr lang="en-US" sz="2000" dirty="0">
                <a:solidFill>
                  <a:schemeClr val="tx1"/>
                </a:solidFill>
                <a:latin typeface="Courier New"/>
                <a:cs typeface="Courier New"/>
              </a:rPr>
              <a:t>, sum, </a:t>
            </a:r>
            <a:r>
              <a:rPr lang="en-US" sz="2000" dirty="0" err="1">
                <a:solidFill>
                  <a:schemeClr val="tx1"/>
                </a:solidFill>
                <a:latin typeface="Courier New"/>
                <a:cs typeface="Courier New"/>
              </a:rPr>
              <a:t>upToVal</a:t>
            </a:r>
            <a:r>
              <a:rPr lang="en-US" sz="2000" dirty="0">
                <a:solidFill>
                  <a:schemeClr val="tx1"/>
                </a:solidFill>
                <a:latin typeface="Courier New"/>
                <a:cs typeface="Courier New"/>
              </a:rPr>
              <a:t>;</a:t>
            </a:r>
          </a:p>
          <a:p>
            <a:r>
              <a:rPr lang="en-US" sz="2000" dirty="0">
                <a:solidFill>
                  <a:schemeClr val="tx1"/>
                </a:solidFill>
                <a:latin typeface="Courier New"/>
                <a:cs typeface="Courier New"/>
              </a:rPr>
              <a:t>    </a:t>
            </a:r>
            <a:r>
              <a:rPr lang="en-US" sz="2000" dirty="0" err="1">
                <a:solidFill>
                  <a:schemeClr val="tx1"/>
                </a:solidFill>
                <a:latin typeface="Courier New"/>
                <a:cs typeface="Courier New"/>
              </a:rPr>
              <a:t>upToVal</a:t>
            </a:r>
            <a:r>
              <a:rPr lang="en-US" sz="2000" dirty="0">
                <a:solidFill>
                  <a:schemeClr val="tx1"/>
                </a:solidFill>
                <a:latin typeface="Courier New"/>
                <a:cs typeface="Courier New"/>
              </a:rPr>
              <a:t> = 10000;</a:t>
            </a:r>
          </a:p>
          <a:p>
            <a:r>
              <a:rPr lang="en-US" sz="2000" dirty="0">
                <a:solidFill>
                  <a:schemeClr val="tx1"/>
                </a:solidFill>
                <a:latin typeface="Courier New"/>
                <a:cs typeface="Courier New"/>
              </a:rPr>
              <a:t>    sum=0;</a:t>
            </a:r>
          </a:p>
          <a:p>
            <a:r>
              <a:rPr lang="en-US" sz="2000" dirty="0">
                <a:solidFill>
                  <a:schemeClr val="tx1"/>
                </a:solidFill>
                <a:latin typeface="Courier New"/>
                <a:cs typeface="Courier New"/>
              </a:rPr>
              <a:t>    </a:t>
            </a:r>
            <a:r>
              <a:rPr lang="en-US" sz="2000" b="1" dirty="0">
                <a:solidFill>
                  <a:srgbClr val="FF0000"/>
                </a:solidFill>
                <a:latin typeface="Courier New"/>
                <a:cs typeface="Courier New"/>
              </a:rPr>
              <a:t>for(</a:t>
            </a:r>
            <a:r>
              <a:rPr lang="en-US" sz="2000" b="1" dirty="0" err="1">
                <a:solidFill>
                  <a:srgbClr val="FF0000"/>
                </a:solidFill>
                <a:latin typeface="Courier New"/>
                <a:cs typeface="Courier New"/>
              </a:rPr>
              <a:t>i</a:t>
            </a:r>
            <a:r>
              <a:rPr lang="en-US" sz="2000" b="1" dirty="0">
                <a:solidFill>
                  <a:srgbClr val="FF0000"/>
                </a:solidFill>
                <a:latin typeface="Courier New"/>
                <a:cs typeface="Courier New"/>
              </a:rPr>
              <a:t>=1; </a:t>
            </a:r>
            <a:r>
              <a:rPr lang="en-US" sz="2000" b="1" dirty="0" err="1">
                <a:solidFill>
                  <a:srgbClr val="FF0000"/>
                </a:solidFill>
                <a:latin typeface="Courier New"/>
                <a:cs typeface="Courier New"/>
              </a:rPr>
              <a:t>i</a:t>
            </a:r>
            <a:r>
              <a:rPr lang="en-US" sz="2000" b="1" dirty="0">
                <a:solidFill>
                  <a:srgbClr val="FF0000"/>
                </a:solidFill>
                <a:latin typeface="Courier New"/>
                <a:cs typeface="Courier New"/>
              </a:rPr>
              <a:t>&lt;= </a:t>
            </a:r>
            <a:r>
              <a:rPr lang="en-US" sz="2000" b="1" dirty="0" err="1">
                <a:solidFill>
                  <a:srgbClr val="FF0000"/>
                </a:solidFill>
                <a:latin typeface="Courier New"/>
                <a:cs typeface="Courier New"/>
              </a:rPr>
              <a:t>upToVal</a:t>
            </a:r>
            <a:r>
              <a:rPr lang="en-US" sz="2000" b="1" dirty="0">
                <a:solidFill>
                  <a:srgbClr val="FF0000"/>
                </a:solidFill>
                <a:latin typeface="Courier New"/>
                <a:cs typeface="Courier New"/>
              </a:rPr>
              <a:t>; </a:t>
            </a:r>
            <a:r>
              <a:rPr lang="en-US" sz="2000" b="1" dirty="0" err="1">
                <a:solidFill>
                  <a:srgbClr val="FF0000"/>
                </a:solidFill>
                <a:latin typeface="Courier New"/>
                <a:cs typeface="Courier New"/>
              </a:rPr>
              <a:t>i</a:t>
            </a:r>
            <a:r>
              <a:rPr lang="en-US" sz="2000" b="1" dirty="0">
                <a:solidFill>
                  <a:srgbClr val="FF0000"/>
                </a:solidFill>
                <a:latin typeface="Courier New"/>
                <a:cs typeface="Courier New"/>
              </a:rPr>
              <a:t>++){</a:t>
            </a:r>
          </a:p>
          <a:p>
            <a:r>
              <a:rPr lang="is-IS" sz="2000" b="1" dirty="0">
                <a:solidFill>
                  <a:srgbClr val="FF0000"/>
                </a:solidFill>
                <a:latin typeface="Courier New"/>
                <a:cs typeface="Courier New"/>
              </a:rPr>
              <a:t>       sum = sum +i;</a:t>
            </a:r>
          </a:p>
          <a:p>
            <a:r>
              <a:rPr lang="is-IS" sz="2000" b="1" dirty="0">
                <a:solidFill>
                  <a:srgbClr val="FF0000"/>
                </a:solidFill>
                <a:latin typeface="Courier New"/>
                <a:cs typeface="Courier New"/>
              </a:rPr>
              <a:t>    }</a:t>
            </a:r>
          </a:p>
          <a:p>
            <a:r>
              <a:rPr lang="en-US" sz="2000" dirty="0">
                <a:solidFill>
                  <a:schemeClr val="tx1"/>
                </a:solidFill>
                <a:latin typeface="Courier New"/>
                <a:cs typeface="Courier New"/>
              </a:rPr>
              <a:t>    </a:t>
            </a:r>
            <a:r>
              <a:rPr lang="en-US" sz="2000" dirty="0" err="1">
                <a:solidFill>
                  <a:schemeClr val="tx1"/>
                </a:solidFill>
                <a:latin typeface="Courier New"/>
                <a:cs typeface="Courier New"/>
              </a:rPr>
              <a:t>printf</a:t>
            </a:r>
            <a:r>
              <a:rPr lang="en-US" sz="2000" dirty="0">
                <a:solidFill>
                  <a:schemeClr val="tx1"/>
                </a:solidFill>
                <a:latin typeface="Courier New"/>
                <a:cs typeface="Courier New"/>
              </a:rPr>
              <a:t>("\</a:t>
            </a:r>
            <a:r>
              <a:rPr lang="en-US" sz="2000" dirty="0" err="1">
                <a:solidFill>
                  <a:schemeClr val="tx1"/>
                </a:solidFill>
                <a:latin typeface="Courier New"/>
                <a:cs typeface="Courier New"/>
              </a:rPr>
              <a:t>nSum</a:t>
            </a:r>
            <a:r>
              <a:rPr lang="en-US" sz="2000" dirty="0">
                <a:solidFill>
                  <a:schemeClr val="tx1"/>
                </a:solidFill>
                <a:latin typeface="Courier New"/>
                <a:cs typeface="Courier New"/>
              </a:rPr>
              <a:t> is %d\n", sum);</a:t>
            </a:r>
          </a:p>
          <a:p>
            <a:r>
              <a:rPr lang="is-IS" sz="2000" dirty="0">
                <a:solidFill>
                  <a:schemeClr val="tx1"/>
                </a:solidFill>
                <a:latin typeface="Courier New"/>
                <a:cs typeface="Courier New"/>
              </a:rPr>
              <a:t>    return 0;</a:t>
            </a:r>
          </a:p>
          <a:p>
            <a:r>
              <a:rPr lang="is-IS" sz="2000" dirty="0">
                <a:solidFill>
                  <a:schemeClr val="tx1"/>
                </a:solidFill>
                <a:latin typeface="Courier New"/>
                <a:cs typeface="Courier New"/>
              </a:rPr>
              <a:t>}</a:t>
            </a:r>
            <a:endParaRPr lang="en-US" sz="2000" dirty="0">
              <a:solidFill>
                <a:schemeClr val="tx1"/>
              </a:solidFill>
              <a:latin typeface="Courier New"/>
              <a:cs typeface="Courier New"/>
            </a:endParaRPr>
          </a:p>
          <a:p>
            <a:endParaRPr lang="en-US" sz="2000" dirty="0">
              <a:solidFill>
                <a:schemeClr val="tx1"/>
              </a:solidFill>
              <a:latin typeface="Courier New"/>
              <a:cs typeface="Courier New"/>
            </a:endParaRPr>
          </a:p>
        </p:txBody>
      </p:sp>
    </p:spTree>
    <p:extLst>
      <p:ext uri="{BB962C8B-B14F-4D97-AF65-F5344CB8AC3E}">
        <p14:creationId xmlns:p14="http://schemas.microsoft.com/office/powerpoint/2010/main" val="4329032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48</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One more example – for loop</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48</a:t>
            </a:fld>
            <a:endParaRPr lang="en-US">
              <a:solidFill>
                <a:srgbClr val="7F7F7F"/>
              </a:solidFill>
            </a:endParaRPr>
          </a:p>
        </p:txBody>
      </p:sp>
      <p:sp>
        <p:nvSpPr>
          <p:cNvPr id="9" name="Rectangle 8"/>
          <p:cNvSpPr/>
          <p:nvPr/>
        </p:nvSpPr>
        <p:spPr>
          <a:xfrm>
            <a:off x="310896" y="868680"/>
            <a:ext cx="8565233" cy="5367019"/>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000" dirty="0" smtClean="0">
              <a:solidFill>
                <a:schemeClr val="tx1"/>
              </a:solidFill>
              <a:latin typeface="Courier New"/>
              <a:cs typeface="Courier New"/>
            </a:endParaRPr>
          </a:p>
          <a:p>
            <a:r>
              <a:rPr lang="en-US" sz="2000" dirty="0" smtClean="0">
                <a:solidFill>
                  <a:schemeClr val="tx1"/>
                </a:solidFill>
                <a:latin typeface="Courier New"/>
                <a:cs typeface="Courier New"/>
              </a:rPr>
              <a:t>#</a:t>
            </a:r>
            <a:r>
              <a:rPr lang="en-US" sz="2000" dirty="0">
                <a:solidFill>
                  <a:schemeClr val="tx1"/>
                </a:solidFill>
                <a:latin typeface="Courier New"/>
                <a:cs typeface="Courier New"/>
              </a:rPr>
              <a:t>include &lt;</a:t>
            </a:r>
            <a:r>
              <a:rPr lang="en-US" sz="2000" dirty="0" err="1">
                <a:solidFill>
                  <a:schemeClr val="tx1"/>
                </a:solidFill>
                <a:latin typeface="Courier New"/>
                <a:cs typeface="Courier New"/>
              </a:rPr>
              <a:t>stdio.h</a:t>
            </a:r>
            <a:r>
              <a:rPr lang="en-US" sz="2000" dirty="0" smtClean="0">
                <a:solidFill>
                  <a:schemeClr val="tx1"/>
                </a:solidFill>
                <a:latin typeface="Courier New"/>
                <a:cs typeface="Courier New"/>
              </a:rPr>
              <a:t>&gt;</a:t>
            </a:r>
          </a:p>
          <a:p>
            <a:r>
              <a:rPr lang="en-US" sz="2000" b="1" dirty="0" smtClean="0">
                <a:solidFill>
                  <a:srgbClr val="FF0000"/>
                </a:solidFill>
                <a:latin typeface="Courier New"/>
                <a:cs typeface="Courier New"/>
              </a:rPr>
              <a:t>#include &lt;</a:t>
            </a:r>
            <a:r>
              <a:rPr lang="en-US" sz="2000" b="1" dirty="0" err="1" smtClean="0">
                <a:solidFill>
                  <a:srgbClr val="FF0000"/>
                </a:solidFill>
                <a:latin typeface="Courier New"/>
                <a:cs typeface="Courier New"/>
              </a:rPr>
              <a:t>mpi.h</a:t>
            </a:r>
            <a:r>
              <a:rPr lang="en-US" sz="2000" b="1" dirty="0" smtClean="0">
                <a:solidFill>
                  <a:srgbClr val="FF0000"/>
                </a:solidFill>
                <a:latin typeface="Courier New"/>
                <a:cs typeface="Courier New"/>
              </a:rPr>
              <a:t>&gt;</a:t>
            </a:r>
            <a:endParaRPr lang="en-US" sz="2000" b="1" dirty="0">
              <a:solidFill>
                <a:srgbClr val="FF0000"/>
              </a:solidFill>
              <a:latin typeface="Courier New"/>
              <a:cs typeface="Courier New"/>
            </a:endParaRPr>
          </a:p>
          <a:p>
            <a:r>
              <a:rPr lang="en-US" sz="2000" dirty="0" err="1">
                <a:solidFill>
                  <a:schemeClr val="tx1"/>
                </a:solidFill>
                <a:latin typeface="Courier New"/>
                <a:cs typeface="Courier New"/>
              </a:rPr>
              <a:t>int</a:t>
            </a:r>
            <a:r>
              <a:rPr lang="en-US" sz="2000" dirty="0">
                <a:solidFill>
                  <a:schemeClr val="tx1"/>
                </a:solidFill>
                <a:latin typeface="Courier New"/>
                <a:cs typeface="Courier New"/>
              </a:rPr>
              <a:t> main(</a:t>
            </a:r>
            <a:r>
              <a:rPr lang="en-US" sz="2000" dirty="0" err="1">
                <a:solidFill>
                  <a:schemeClr val="tx1"/>
                </a:solidFill>
                <a:latin typeface="Courier New"/>
                <a:cs typeface="Courier New"/>
              </a:rPr>
              <a:t>int</a:t>
            </a:r>
            <a:r>
              <a:rPr lang="en-US" sz="2000" dirty="0">
                <a:solidFill>
                  <a:schemeClr val="tx1"/>
                </a:solidFill>
                <a:latin typeface="Courier New"/>
                <a:cs typeface="Courier New"/>
              </a:rPr>
              <a:t> </a:t>
            </a:r>
            <a:r>
              <a:rPr lang="en-US" sz="2000" dirty="0" err="1">
                <a:solidFill>
                  <a:schemeClr val="tx1"/>
                </a:solidFill>
                <a:latin typeface="Courier New"/>
                <a:cs typeface="Courier New"/>
              </a:rPr>
              <a:t>argc,char</a:t>
            </a:r>
            <a:r>
              <a:rPr lang="en-US" sz="2000" dirty="0">
                <a:solidFill>
                  <a:schemeClr val="tx1"/>
                </a:solidFill>
                <a:latin typeface="Courier New"/>
                <a:cs typeface="Courier New"/>
              </a:rPr>
              <a:t> *</a:t>
            </a:r>
            <a:r>
              <a:rPr lang="en-US" sz="2000" dirty="0" err="1">
                <a:solidFill>
                  <a:schemeClr val="tx1"/>
                </a:solidFill>
                <a:latin typeface="Courier New"/>
                <a:cs typeface="Courier New"/>
              </a:rPr>
              <a:t>argv</a:t>
            </a:r>
            <a:r>
              <a:rPr lang="en-US" sz="2000" dirty="0">
                <a:solidFill>
                  <a:schemeClr val="tx1"/>
                </a:solidFill>
                <a:latin typeface="Courier New"/>
                <a:cs typeface="Courier New"/>
              </a:rPr>
              <a:t>[]){</a:t>
            </a:r>
          </a:p>
          <a:p>
            <a:r>
              <a:rPr lang="en-US" sz="2000" dirty="0">
                <a:solidFill>
                  <a:schemeClr val="tx1"/>
                </a:solidFill>
                <a:latin typeface="Courier New"/>
                <a:cs typeface="Courier New"/>
              </a:rPr>
              <a:t>    </a:t>
            </a:r>
            <a:r>
              <a:rPr lang="en-US" sz="2000" dirty="0" err="1">
                <a:solidFill>
                  <a:schemeClr val="tx1"/>
                </a:solidFill>
                <a:latin typeface="Courier New"/>
                <a:cs typeface="Courier New"/>
              </a:rPr>
              <a:t>int</a:t>
            </a:r>
            <a:r>
              <a:rPr lang="en-US" sz="2000" dirty="0">
                <a:solidFill>
                  <a:schemeClr val="tx1"/>
                </a:solidFill>
                <a:latin typeface="Courier New"/>
                <a:cs typeface="Courier New"/>
              </a:rPr>
              <a:t> </a:t>
            </a:r>
            <a:r>
              <a:rPr lang="en-US" sz="2000" dirty="0" err="1">
                <a:solidFill>
                  <a:schemeClr val="tx1"/>
                </a:solidFill>
                <a:latin typeface="Courier New"/>
                <a:cs typeface="Courier New"/>
              </a:rPr>
              <a:t>i</a:t>
            </a:r>
            <a:r>
              <a:rPr lang="en-US" sz="2000" dirty="0">
                <a:solidFill>
                  <a:schemeClr val="tx1"/>
                </a:solidFill>
                <a:latin typeface="Courier New"/>
                <a:cs typeface="Courier New"/>
              </a:rPr>
              <a:t>, sum, </a:t>
            </a:r>
            <a:r>
              <a:rPr lang="en-US" sz="2000" dirty="0" err="1">
                <a:solidFill>
                  <a:schemeClr val="tx1"/>
                </a:solidFill>
                <a:latin typeface="Courier New"/>
                <a:cs typeface="Courier New"/>
              </a:rPr>
              <a:t>upToVal</a:t>
            </a:r>
            <a:r>
              <a:rPr lang="en-US" sz="2000" dirty="0" smtClean="0">
                <a:solidFill>
                  <a:schemeClr val="tx1"/>
                </a:solidFill>
                <a:latin typeface="Courier New"/>
                <a:cs typeface="Courier New"/>
              </a:rPr>
              <a:t>;</a:t>
            </a:r>
            <a:endParaRPr lang="en-US" sz="2000" dirty="0">
              <a:solidFill>
                <a:schemeClr val="tx1"/>
              </a:solidFill>
              <a:latin typeface="Courier New"/>
              <a:cs typeface="Courier New"/>
            </a:endParaRPr>
          </a:p>
          <a:p>
            <a:r>
              <a:rPr lang="en-US" sz="2000" dirty="0">
                <a:solidFill>
                  <a:schemeClr val="tx1"/>
                </a:solidFill>
                <a:latin typeface="Courier New"/>
                <a:cs typeface="Courier New"/>
              </a:rPr>
              <a:t>    </a:t>
            </a:r>
            <a:r>
              <a:rPr lang="en-US" sz="2000" dirty="0" err="1">
                <a:solidFill>
                  <a:schemeClr val="tx1"/>
                </a:solidFill>
                <a:latin typeface="Courier New"/>
                <a:cs typeface="Courier New"/>
              </a:rPr>
              <a:t>upToVal</a:t>
            </a:r>
            <a:r>
              <a:rPr lang="en-US" sz="2000" dirty="0">
                <a:solidFill>
                  <a:schemeClr val="tx1"/>
                </a:solidFill>
                <a:latin typeface="Courier New"/>
                <a:cs typeface="Courier New"/>
              </a:rPr>
              <a:t> = 10000</a:t>
            </a:r>
            <a:r>
              <a:rPr lang="en-US" sz="2000" dirty="0" smtClean="0">
                <a:solidFill>
                  <a:schemeClr val="tx1"/>
                </a:solidFill>
                <a:latin typeface="Courier New"/>
                <a:cs typeface="Courier New"/>
              </a:rPr>
              <a:t>;</a:t>
            </a:r>
            <a:endParaRPr lang="en-US" sz="2000" dirty="0">
              <a:solidFill>
                <a:schemeClr val="tx1"/>
              </a:solidFill>
              <a:latin typeface="Courier New"/>
              <a:cs typeface="Courier New"/>
            </a:endParaRPr>
          </a:p>
          <a:p>
            <a:r>
              <a:rPr lang="en-US" sz="2000" dirty="0">
                <a:solidFill>
                  <a:srgbClr val="000000"/>
                </a:solidFill>
                <a:latin typeface="Courier New"/>
                <a:cs typeface="Courier New"/>
              </a:rPr>
              <a:t>    sum=0</a:t>
            </a:r>
            <a:r>
              <a:rPr lang="en-US" sz="2000" dirty="0" smtClean="0">
                <a:solidFill>
                  <a:srgbClr val="000000"/>
                </a:solidFill>
                <a:latin typeface="Courier New"/>
                <a:cs typeface="Courier New"/>
              </a:rPr>
              <a:t>;</a:t>
            </a:r>
          </a:p>
          <a:p>
            <a:r>
              <a:rPr lang="en-US" sz="2000" dirty="0" smtClean="0">
                <a:solidFill>
                  <a:srgbClr val="000000"/>
                </a:solidFill>
                <a:latin typeface="Courier New"/>
                <a:cs typeface="Courier New"/>
              </a:rPr>
              <a:t> </a:t>
            </a:r>
            <a:r>
              <a:rPr lang="en-US" sz="2000" dirty="0">
                <a:solidFill>
                  <a:srgbClr val="000000"/>
                </a:solidFill>
                <a:latin typeface="Courier New"/>
                <a:cs typeface="Courier New"/>
              </a:rPr>
              <a:t> </a:t>
            </a:r>
            <a:r>
              <a:rPr lang="en-US" sz="2000" dirty="0" smtClean="0">
                <a:solidFill>
                  <a:srgbClr val="000000"/>
                </a:solidFill>
                <a:latin typeface="Courier New"/>
                <a:cs typeface="Courier New"/>
              </a:rPr>
              <a:t>  </a:t>
            </a:r>
            <a:r>
              <a:rPr lang="en-US" sz="2000" b="1" dirty="0" err="1" smtClean="0">
                <a:solidFill>
                  <a:srgbClr val="FF0000"/>
                </a:solidFill>
                <a:latin typeface="Courier New"/>
                <a:cs typeface="Courier New"/>
              </a:rPr>
              <a:t>int</a:t>
            </a:r>
            <a:r>
              <a:rPr lang="en-US" sz="2000" b="1" dirty="0" smtClean="0">
                <a:solidFill>
                  <a:srgbClr val="FF0000"/>
                </a:solidFill>
                <a:latin typeface="Courier New"/>
                <a:cs typeface="Courier New"/>
              </a:rPr>
              <a:t> </a:t>
            </a:r>
            <a:r>
              <a:rPr lang="en-US" sz="2000" b="1" dirty="0" err="1" smtClean="0">
                <a:solidFill>
                  <a:srgbClr val="FF0000"/>
                </a:solidFill>
                <a:latin typeface="Courier New"/>
                <a:cs typeface="Courier New"/>
              </a:rPr>
              <a:t>totalTasks</a:t>
            </a:r>
            <a:r>
              <a:rPr lang="en-US" sz="2000" b="1" dirty="0" smtClean="0">
                <a:solidFill>
                  <a:srgbClr val="FF0000"/>
                </a:solidFill>
                <a:latin typeface="Courier New"/>
                <a:cs typeface="Courier New"/>
              </a:rPr>
              <a:t>, </a:t>
            </a:r>
            <a:r>
              <a:rPr lang="en-US" sz="2000" b="1" dirty="0" err="1" smtClean="0">
                <a:solidFill>
                  <a:srgbClr val="FF0000"/>
                </a:solidFill>
                <a:latin typeface="Courier New"/>
                <a:cs typeface="Courier New"/>
              </a:rPr>
              <a:t>myRank</a:t>
            </a:r>
            <a:r>
              <a:rPr lang="en-US" sz="2000" b="1" dirty="0" smtClean="0">
                <a:solidFill>
                  <a:srgbClr val="FF0000"/>
                </a:solidFill>
                <a:latin typeface="Courier New"/>
                <a:cs typeface="Courier New"/>
              </a:rPr>
              <a:t>;     </a:t>
            </a:r>
            <a:endParaRPr lang="en-US" sz="2000" b="1" dirty="0">
              <a:solidFill>
                <a:srgbClr val="FF0000"/>
              </a:solidFill>
              <a:latin typeface="Courier New"/>
              <a:cs typeface="Courier New"/>
            </a:endParaRPr>
          </a:p>
          <a:p>
            <a:r>
              <a:rPr lang="en-US" sz="2000" b="1" dirty="0">
                <a:solidFill>
                  <a:srgbClr val="FF0000"/>
                </a:solidFill>
                <a:latin typeface="Courier New"/>
                <a:cs typeface="Courier New"/>
              </a:rPr>
              <a:t>  </a:t>
            </a:r>
            <a:r>
              <a:rPr lang="en-US" sz="2000" b="1" dirty="0" smtClean="0">
                <a:solidFill>
                  <a:srgbClr val="FF0000"/>
                </a:solidFill>
                <a:latin typeface="Courier New"/>
                <a:cs typeface="Courier New"/>
              </a:rPr>
              <a:t>  </a:t>
            </a:r>
            <a:r>
              <a:rPr lang="en-US" sz="2000" b="1" dirty="0" err="1" smtClean="0">
                <a:solidFill>
                  <a:srgbClr val="FF0000"/>
                </a:solidFill>
                <a:latin typeface="Courier New"/>
                <a:cs typeface="Courier New"/>
              </a:rPr>
              <a:t>MPI_Init</a:t>
            </a:r>
            <a:r>
              <a:rPr lang="en-US" sz="2000" b="1" dirty="0">
                <a:solidFill>
                  <a:srgbClr val="FF0000"/>
                </a:solidFill>
                <a:latin typeface="Courier New"/>
                <a:cs typeface="Courier New"/>
              </a:rPr>
              <a:t>( &amp;</a:t>
            </a:r>
            <a:r>
              <a:rPr lang="en-US" sz="2000" b="1" dirty="0" err="1">
                <a:solidFill>
                  <a:srgbClr val="FF0000"/>
                </a:solidFill>
                <a:latin typeface="Courier New"/>
                <a:cs typeface="Courier New"/>
              </a:rPr>
              <a:t>argc</a:t>
            </a:r>
            <a:r>
              <a:rPr lang="en-US" sz="2000" b="1" dirty="0">
                <a:solidFill>
                  <a:srgbClr val="FF0000"/>
                </a:solidFill>
                <a:latin typeface="Courier New"/>
                <a:cs typeface="Courier New"/>
              </a:rPr>
              <a:t>, &amp;</a:t>
            </a:r>
            <a:r>
              <a:rPr lang="en-US" sz="2000" b="1" dirty="0" err="1">
                <a:solidFill>
                  <a:srgbClr val="FF0000"/>
                </a:solidFill>
                <a:latin typeface="Courier New"/>
                <a:cs typeface="Courier New"/>
              </a:rPr>
              <a:t>argv</a:t>
            </a:r>
            <a:r>
              <a:rPr lang="en-US" sz="2000" b="1" dirty="0">
                <a:solidFill>
                  <a:srgbClr val="FF0000"/>
                </a:solidFill>
                <a:latin typeface="Courier New"/>
                <a:cs typeface="Courier New"/>
              </a:rPr>
              <a:t> );</a:t>
            </a:r>
          </a:p>
          <a:p>
            <a:r>
              <a:rPr lang="en-US" sz="2000" b="1" dirty="0">
                <a:solidFill>
                  <a:srgbClr val="FF0000"/>
                </a:solidFill>
                <a:latin typeface="Courier New"/>
                <a:cs typeface="Courier New"/>
              </a:rPr>
              <a:t>    </a:t>
            </a:r>
            <a:r>
              <a:rPr lang="en-US" sz="2000" b="1" dirty="0" err="1">
                <a:solidFill>
                  <a:srgbClr val="FF0000"/>
                </a:solidFill>
                <a:latin typeface="Courier New"/>
                <a:cs typeface="Courier New"/>
              </a:rPr>
              <a:t>MPI_Comm_size</a:t>
            </a:r>
            <a:r>
              <a:rPr lang="en-US" sz="2000" b="1" dirty="0">
                <a:solidFill>
                  <a:srgbClr val="FF0000"/>
                </a:solidFill>
                <a:latin typeface="Courier New"/>
                <a:cs typeface="Courier New"/>
              </a:rPr>
              <a:t>( MPI_COMM_WORLD, &amp;</a:t>
            </a:r>
            <a:r>
              <a:rPr lang="en-US" sz="2000" b="1" dirty="0" err="1">
                <a:solidFill>
                  <a:srgbClr val="FF0000"/>
                </a:solidFill>
                <a:latin typeface="Courier New"/>
                <a:cs typeface="Courier New"/>
              </a:rPr>
              <a:t>totalTasks</a:t>
            </a:r>
            <a:r>
              <a:rPr lang="en-US" sz="2000" b="1" dirty="0">
                <a:solidFill>
                  <a:srgbClr val="FF0000"/>
                </a:solidFill>
                <a:latin typeface="Courier New"/>
                <a:cs typeface="Courier New"/>
              </a:rPr>
              <a:t> );</a:t>
            </a:r>
          </a:p>
          <a:p>
            <a:r>
              <a:rPr lang="en-US" sz="2000" b="1" dirty="0">
                <a:solidFill>
                  <a:srgbClr val="FF0000"/>
                </a:solidFill>
                <a:latin typeface="Courier New"/>
                <a:cs typeface="Courier New"/>
              </a:rPr>
              <a:t>    </a:t>
            </a:r>
            <a:r>
              <a:rPr lang="en-US" sz="2000" b="1" dirty="0" err="1">
                <a:solidFill>
                  <a:srgbClr val="FF0000"/>
                </a:solidFill>
                <a:latin typeface="Courier New"/>
                <a:cs typeface="Courier New"/>
              </a:rPr>
              <a:t>MPI_Comm_rank</a:t>
            </a:r>
            <a:r>
              <a:rPr lang="en-US" sz="2000" b="1" dirty="0">
                <a:solidFill>
                  <a:srgbClr val="FF0000"/>
                </a:solidFill>
                <a:latin typeface="Courier New"/>
                <a:cs typeface="Courier New"/>
              </a:rPr>
              <a:t>( MPI_COMM_WORLD, &amp;</a:t>
            </a:r>
            <a:r>
              <a:rPr lang="en-US" sz="2000" b="1" dirty="0" err="1">
                <a:solidFill>
                  <a:srgbClr val="FF0000"/>
                </a:solidFill>
                <a:latin typeface="Courier New"/>
                <a:cs typeface="Courier New"/>
              </a:rPr>
              <a:t>myRank</a:t>
            </a:r>
            <a:r>
              <a:rPr lang="en-US" sz="2000" b="1" dirty="0">
                <a:solidFill>
                  <a:srgbClr val="FF0000"/>
                </a:solidFill>
                <a:latin typeface="Courier New"/>
                <a:cs typeface="Courier New"/>
              </a:rPr>
              <a:t> )</a:t>
            </a:r>
            <a:r>
              <a:rPr lang="en-US" sz="2000" b="1" dirty="0" smtClean="0">
                <a:solidFill>
                  <a:srgbClr val="FF0000"/>
                </a:solidFill>
                <a:latin typeface="Courier New"/>
                <a:cs typeface="Courier New"/>
              </a:rPr>
              <a:t>;</a:t>
            </a:r>
          </a:p>
          <a:p>
            <a:r>
              <a:rPr lang="en-US" sz="2000" dirty="0" smtClean="0">
                <a:solidFill>
                  <a:srgbClr val="000000"/>
                </a:solidFill>
                <a:latin typeface="Courier New"/>
                <a:cs typeface="Courier New"/>
              </a:rPr>
              <a:t>    for</a:t>
            </a:r>
            <a:r>
              <a:rPr lang="en-US" sz="2000" dirty="0">
                <a:solidFill>
                  <a:srgbClr val="000000"/>
                </a:solidFill>
                <a:latin typeface="Courier New"/>
                <a:cs typeface="Courier New"/>
              </a:rPr>
              <a:t>(</a:t>
            </a:r>
            <a:r>
              <a:rPr lang="en-US" sz="2000" dirty="0" err="1">
                <a:solidFill>
                  <a:srgbClr val="000000"/>
                </a:solidFill>
                <a:latin typeface="Courier New"/>
                <a:cs typeface="Courier New"/>
              </a:rPr>
              <a:t>i</a:t>
            </a:r>
            <a:r>
              <a:rPr lang="en-US" sz="2000" dirty="0">
                <a:solidFill>
                  <a:srgbClr val="000000"/>
                </a:solidFill>
                <a:latin typeface="Courier New"/>
                <a:cs typeface="Courier New"/>
              </a:rPr>
              <a:t>=1; </a:t>
            </a:r>
            <a:r>
              <a:rPr lang="en-US" sz="2000" dirty="0" err="1">
                <a:solidFill>
                  <a:srgbClr val="000000"/>
                </a:solidFill>
                <a:latin typeface="Courier New"/>
                <a:cs typeface="Courier New"/>
              </a:rPr>
              <a:t>i</a:t>
            </a:r>
            <a:r>
              <a:rPr lang="en-US" sz="2000" dirty="0">
                <a:solidFill>
                  <a:srgbClr val="000000"/>
                </a:solidFill>
                <a:latin typeface="Courier New"/>
                <a:cs typeface="Courier New"/>
              </a:rPr>
              <a:t>&lt;= </a:t>
            </a:r>
            <a:r>
              <a:rPr lang="en-US" sz="2000" dirty="0" err="1">
                <a:solidFill>
                  <a:srgbClr val="000000"/>
                </a:solidFill>
                <a:latin typeface="Courier New"/>
                <a:cs typeface="Courier New"/>
              </a:rPr>
              <a:t>upToVal</a:t>
            </a:r>
            <a:r>
              <a:rPr lang="en-US" sz="2000" dirty="0">
                <a:solidFill>
                  <a:srgbClr val="000000"/>
                </a:solidFill>
                <a:latin typeface="Courier New"/>
                <a:cs typeface="Courier New"/>
              </a:rPr>
              <a:t>; </a:t>
            </a:r>
            <a:r>
              <a:rPr lang="en-US" sz="2000" dirty="0" err="1">
                <a:solidFill>
                  <a:srgbClr val="000000"/>
                </a:solidFill>
                <a:latin typeface="Courier New"/>
                <a:cs typeface="Courier New"/>
              </a:rPr>
              <a:t>i</a:t>
            </a:r>
            <a:r>
              <a:rPr lang="en-US" sz="2000" dirty="0">
                <a:solidFill>
                  <a:srgbClr val="000000"/>
                </a:solidFill>
                <a:latin typeface="Courier New"/>
                <a:cs typeface="Courier New"/>
              </a:rPr>
              <a:t>++){</a:t>
            </a:r>
          </a:p>
          <a:p>
            <a:r>
              <a:rPr lang="is-IS" sz="2000" dirty="0">
                <a:solidFill>
                  <a:schemeClr val="tx1"/>
                </a:solidFill>
                <a:latin typeface="Courier New"/>
                <a:cs typeface="Courier New"/>
              </a:rPr>
              <a:t>       sum = sum +i;</a:t>
            </a:r>
          </a:p>
          <a:p>
            <a:r>
              <a:rPr lang="is-IS" sz="2000" dirty="0">
                <a:solidFill>
                  <a:schemeClr val="tx1"/>
                </a:solidFill>
                <a:latin typeface="Courier New"/>
                <a:cs typeface="Courier New"/>
              </a:rPr>
              <a:t>    }</a:t>
            </a:r>
          </a:p>
          <a:p>
            <a:r>
              <a:rPr lang="en-US" sz="2000" dirty="0">
                <a:solidFill>
                  <a:schemeClr val="tx1"/>
                </a:solidFill>
                <a:latin typeface="Courier New"/>
                <a:cs typeface="Courier New"/>
              </a:rPr>
              <a:t>    </a:t>
            </a:r>
            <a:r>
              <a:rPr lang="en-US" sz="2000" dirty="0" err="1">
                <a:solidFill>
                  <a:schemeClr val="tx1"/>
                </a:solidFill>
                <a:latin typeface="Courier New"/>
                <a:cs typeface="Courier New"/>
              </a:rPr>
              <a:t>printf</a:t>
            </a:r>
            <a:r>
              <a:rPr lang="en-US" sz="2000" dirty="0">
                <a:solidFill>
                  <a:schemeClr val="tx1"/>
                </a:solidFill>
                <a:latin typeface="Courier New"/>
                <a:cs typeface="Courier New"/>
              </a:rPr>
              <a:t>("\</a:t>
            </a:r>
            <a:r>
              <a:rPr lang="en-US" sz="2000" dirty="0" err="1">
                <a:solidFill>
                  <a:schemeClr val="tx1"/>
                </a:solidFill>
                <a:latin typeface="Courier New"/>
                <a:cs typeface="Courier New"/>
              </a:rPr>
              <a:t>nSum</a:t>
            </a:r>
            <a:r>
              <a:rPr lang="en-US" sz="2000" dirty="0">
                <a:solidFill>
                  <a:schemeClr val="tx1"/>
                </a:solidFill>
                <a:latin typeface="Courier New"/>
                <a:cs typeface="Courier New"/>
              </a:rPr>
              <a:t> is %d\n", sum)</a:t>
            </a:r>
            <a:r>
              <a:rPr lang="en-US" sz="2000" dirty="0" smtClean="0">
                <a:solidFill>
                  <a:schemeClr val="tx1"/>
                </a:solidFill>
                <a:latin typeface="Courier New"/>
                <a:cs typeface="Courier New"/>
              </a:rPr>
              <a:t>;</a:t>
            </a:r>
          </a:p>
          <a:p>
            <a:r>
              <a:rPr lang="en-US" sz="2000" dirty="0">
                <a:solidFill>
                  <a:schemeClr val="tx1"/>
                </a:solidFill>
                <a:latin typeface="Courier New"/>
                <a:cs typeface="Courier New"/>
              </a:rPr>
              <a:t> </a:t>
            </a:r>
            <a:r>
              <a:rPr lang="en-US" sz="2000" dirty="0" smtClean="0">
                <a:solidFill>
                  <a:schemeClr val="tx1"/>
                </a:solidFill>
                <a:latin typeface="Courier New"/>
                <a:cs typeface="Courier New"/>
              </a:rPr>
              <a:t>   </a:t>
            </a:r>
            <a:r>
              <a:rPr lang="en-US" sz="2000" b="1" dirty="0" err="1" smtClean="0">
                <a:solidFill>
                  <a:srgbClr val="FF0000"/>
                </a:solidFill>
                <a:latin typeface="Courier New"/>
                <a:cs typeface="Courier New"/>
              </a:rPr>
              <a:t>MPI_Finalize</a:t>
            </a:r>
            <a:r>
              <a:rPr lang="en-US" sz="2000" b="1" dirty="0" smtClean="0">
                <a:solidFill>
                  <a:srgbClr val="FF0000"/>
                </a:solidFill>
                <a:latin typeface="Courier New"/>
                <a:cs typeface="Courier New"/>
              </a:rPr>
              <a:t>();</a:t>
            </a:r>
            <a:endParaRPr lang="en-US" sz="2000" b="1" dirty="0">
              <a:solidFill>
                <a:srgbClr val="FF0000"/>
              </a:solidFill>
              <a:latin typeface="Courier New"/>
              <a:cs typeface="Courier New"/>
            </a:endParaRPr>
          </a:p>
          <a:p>
            <a:r>
              <a:rPr lang="is-IS" sz="2000" dirty="0">
                <a:solidFill>
                  <a:schemeClr val="tx1"/>
                </a:solidFill>
                <a:latin typeface="Courier New"/>
                <a:cs typeface="Courier New"/>
              </a:rPr>
              <a:t>    return 0;</a:t>
            </a:r>
          </a:p>
          <a:p>
            <a:r>
              <a:rPr lang="is-IS" sz="2000" dirty="0">
                <a:solidFill>
                  <a:schemeClr val="tx1"/>
                </a:solidFill>
                <a:latin typeface="Courier New"/>
                <a:cs typeface="Courier New"/>
              </a:rPr>
              <a:t>}</a:t>
            </a:r>
            <a:endParaRPr lang="en-US" sz="2000" dirty="0">
              <a:solidFill>
                <a:schemeClr val="tx1"/>
              </a:solidFill>
              <a:latin typeface="Courier New"/>
              <a:cs typeface="Courier New"/>
            </a:endParaRPr>
          </a:p>
          <a:p>
            <a:endParaRPr lang="en-US" sz="2000" dirty="0">
              <a:solidFill>
                <a:schemeClr val="tx1"/>
              </a:solidFill>
              <a:latin typeface="Courier New"/>
              <a:cs typeface="Courier New"/>
            </a:endParaRPr>
          </a:p>
        </p:txBody>
      </p:sp>
      <p:sp>
        <p:nvSpPr>
          <p:cNvPr id="2" name="Rectangle 1"/>
          <p:cNvSpPr/>
          <p:nvPr/>
        </p:nvSpPr>
        <p:spPr>
          <a:xfrm>
            <a:off x="830116" y="4089400"/>
            <a:ext cx="4800600" cy="850900"/>
          </a:xfrm>
          <a:prstGeom prst="rect">
            <a:avLst/>
          </a:prstGeom>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1899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49</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One more example – for loop</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49</a:t>
            </a:fld>
            <a:endParaRPr lang="en-US">
              <a:solidFill>
                <a:srgbClr val="7F7F7F"/>
              </a:solidFill>
            </a:endParaRPr>
          </a:p>
        </p:txBody>
      </p:sp>
      <p:grpSp>
        <p:nvGrpSpPr>
          <p:cNvPr id="37894" name="Group 37893"/>
          <p:cNvGrpSpPr/>
          <p:nvPr/>
        </p:nvGrpSpPr>
        <p:grpSpPr>
          <a:xfrm>
            <a:off x="1496271" y="809466"/>
            <a:ext cx="5721412" cy="2533730"/>
            <a:chOff x="1496271" y="885666"/>
            <a:chExt cx="5721412" cy="2533730"/>
          </a:xfrm>
        </p:grpSpPr>
        <p:grpSp>
          <p:nvGrpSpPr>
            <p:cNvPr id="37892" name="Group 37891"/>
            <p:cNvGrpSpPr/>
            <p:nvPr/>
          </p:nvGrpSpPr>
          <p:grpSpPr>
            <a:xfrm>
              <a:off x="2414154" y="1325721"/>
              <a:ext cx="3657600" cy="254000"/>
              <a:chOff x="842816" y="1302623"/>
              <a:chExt cx="3657600" cy="254000"/>
            </a:xfrm>
          </p:grpSpPr>
          <p:sp>
            <p:nvSpPr>
              <p:cNvPr id="12" name="Rectangle 11"/>
              <p:cNvSpPr/>
              <p:nvPr/>
            </p:nvSpPr>
            <p:spPr>
              <a:xfrm>
                <a:off x="17572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6716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5860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8428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2530777" y="885666"/>
              <a:ext cx="3637970" cy="369332"/>
              <a:chOff x="982516" y="1337786"/>
              <a:chExt cx="3637970" cy="369332"/>
            </a:xfrm>
          </p:grpSpPr>
          <p:sp>
            <p:nvSpPr>
              <p:cNvPr id="7" name="TextBox 6"/>
              <p:cNvSpPr txBox="1"/>
              <p:nvPr/>
            </p:nvSpPr>
            <p:spPr>
              <a:xfrm>
                <a:off x="982516" y="1337786"/>
                <a:ext cx="939800" cy="369332"/>
              </a:xfrm>
              <a:prstGeom prst="rect">
                <a:avLst/>
              </a:prstGeom>
              <a:noFill/>
            </p:spPr>
            <p:txBody>
              <a:bodyPr wrap="square" rtlCol="0">
                <a:spAutoFit/>
              </a:bodyPr>
              <a:lstStyle/>
              <a:p>
                <a:r>
                  <a:rPr lang="en-US" dirty="0" smtClean="0"/>
                  <a:t>Task 0</a:t>
                </a:r>
                <a:endParaRPr lang="en-US" dirty="0"/>
              </a:p>
            </p:txBody>
          </p:sp>
          <p:sp>
            <p:nvSpPr>
              <p:cNvPr id="22" name="TextBox 21"/>
              <p:cNvSpPr txBox="1"/>
              <p:nvPr/>
            </p:nvSpPr>
            <p:spPr>
              <a:xfrm>
                <a:off x="1881906" y="1337786"/>
                <a:ext cx="939800" cy="369332"/>
              </a:xfrm>
              <a:prstGeom prst="rect">
                <a:avLst/>
              </a:prstGeom>
              <a:noFill/>
            </p:spPr>
            <p:txBody>
              <a:bodyPr wrap="square" rtlCol="0">
                <a:spAutoFit/>
              </a:bodyPr>
              <a:lstStyle/>
              <a:p>
                <a:r>
                  <a:rPr lang="en-US" dirty="0" smtClean="0"/>
                  <a:t>Task 1</a:t>
                </a:r>
                <a:endParaRPr lang="en-US" dirty="0"/>
              </a:p>
            </p:txBody>
          </p:sp>
          <p:sp>
            <p:nvSpPr>
              <p:cNvPr id="23" name="TextBox 22"/>
              <p:cNvSpPr txBox="1"/>
              <p:nvPr/>
            </p:nvSpPr>
            <p:spPr>
              <a:xfrm>
                <a:off x="2781296" y="1337786"/>
                <a:ext cx="939800" cy="369332"/>
              </a:xfrm>
              <a:prstGeom prst="rect">
                <a:avLst/>
              </a:prstGeom>
              <a:noFill/>
            </p:spPr>
            <p:txBody>
              <a:bodyPr wrap="square" rtlCol="0">
                <a:spAutoFit/>
              </a:bodyPr>
              <a:lstStyle/>
              <a:p>
                <a:r>
                  <a:rPr lang="en-US" dirty="0" smtClean="0"/>
                  <a:t>Task 2</a:t>
                </a:r>
                <a:endParaRPr lang="en-US" dirty="0"/>
              </a:p>
            </p:txBody>
          </p:sp>
          <p:sp>
            <p:nvSpPr>
              <p:cNvPr id="24" name="TextBox 23"/>
              <p:cNvSpPr txBox="1"/>
              <p:nvPr/>
            </p:nvSpPr>
            <p:spPr>
              <a:xfrm>
                <a:off x="3680686" y="1337786"/>
                <a:ext cx="939800" cy="369332"/>
              </a:xfrm>
              <a:prstGeom prst="rect">
                <a:avLst/>
              </a:prstGeom>
              <a:noFill/>
            </p:spPr>
            <p:txBody>
              <a:bodyPr wrap="square" rtlCol="0">
                <a:spAutoFit/>
              </a:bodyPr>
              <a:lstStyle/>
              <a:p>
                <a:r>
                  <a:rPr lang="en-US" dirty="0" smtClean="0"/>
                  <a:t>Task 3</a:t>
                </a:r>
                <a:endParaRPr lang="en-US" dirty="0"/>
              </a:p>
            </p:txBody>
          </p:sp>
        </p:grpSp>
        <p:cxnSp>
          <p:nvCxnSpPr>
            <p:cNvPr id="37891" name="Straight Arrow Connector 37890"/>
            <p:cNvCxnSpPr/>
            <p:nvPr/>
          </p:nvCxnSpPr>
          <p:spPr>
            <a:xfrm flipH="1">
              <a:off x="2530777" y="1556623"/>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3614884" y="1556623"/>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703616" y="1579721"/>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933868"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a:off x="3193094"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5711547"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4452320"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1" name="Straight Arrow Connector 50"/>
            <p:cNvCxnSpPr/>
            <p:nvPr/>
          </p:nvCxnSpPr>
          <p:spPr>
            <a:xfrm>
              <a:off x="5808516" y="1556623"/>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7893" name="Group 37892"/>
            <p:cNvGrpSpPr/>
            <p:nvPr/>
          </p:nvGrpSpPr>
          <p:grpSpPr>
            <a:xfrm>
              <a:off x="1496271" y="2585482"/>
              <a:ext cx="5721412" cy="833914"/>
              <a:chOff x="1496271" y="2585482"/>
              <a:chExt cx="5721412" cy="833914"/>
            </a:xfrm>
          </p:grpSpPr>
          <p:grpSp>
            <p:nvGrpSpPr>
              <p:cNvPr id="37888" name="Group 37887"/>
              <p:cNvGrpSpPr/>
              <p:nvPr/>
            </p:nvGrpSpPr>
            <p:grpSpPr>
              <a:xfrm>
                <a:off x="1496271" y="2585482"/>
                <a:ext cx="1639490" cy="833914"/>
                <a:chOff x="578394" y="1688068"/>
                <a:chExt cx="1639490" cy="833914"/>
              </a:xfrm>
            </p:grpSpPr>
            <p:sp>
              <p:nvSpPr>
                <p:cNvPr id="30" name="TextBox 29"/>
                <p:cNvSpPr txBox="1"/>
                <p:nvPr/>
              </p:nvSpPr>
              <p:spPr>
                <a:xfrm>
                  <a:off x="679994" y="2152650"/>
                  <a:ext cx="1537890" cy="369332"/>
                </a:xfrm>
                <a:prstGeom prst="rect">
                  <a:avLst/>
                </a:prstGeom>
                <a:noFill/>
              </p:spPr>
              <p:txBody>
                <a:bodyPr wrap="square" rtlCol="0">
                  <a:spAutoFit/>
                </a:bodyPr>
                <a:lstStyle/>
                <a:p>
                  <a:r>
                    <a:rPr lang="en-US" dirty="0" smtClean="0"/>
                    <a:t>  </a:t>
                  </a:r>
                  <a:r>
                    <a:rPr lang="en-US" dirty="0" err="1" smtClean="0"/>
                    <a:t>partial_sum</a:t>
                  </a:r>
                  <a:r>
                    <a:rPr lang="en-US" dirty="0" smtClean="0"/>
                    <a:t> </a:t>
                  </a:r>
                  <a:endParaRPr lang="en-US" dirty="0"/>
                </a:p>
              </p:txBody>
            </p:sp>
            <p:sp>
              <p:nvSpPr>
                <p:cNvPr id="34" name="TextBox 33"/>
                <p:cNvSpPr txBox="1"/>
                <p:nvPr/>
              </p:nvSpPr>
              <p:spPr>
                <a:xfrm>
                  <a:off x="578394" y="1688068"/>
                  <a:ext cx="1639490" cy="369332"/>
                </a:xfrm>
                <a:prstGeom prst="rect">
                  <a:avLst/>
                </a:prstGeom>
                <a:noFill/>
              </p:spPr>
              <p:txBody>
                <a:bodyPr wrap="square" rtlCol="0">
                  <a:spAutoFit/>
                </a:bodyPr>
                <a:lstStyle/>
                <a:p>
                  <a:r>
                    <a:rPr lang="en-US" dirty="0" smtClean="0"/>
                    <a:t>   start         end</a:t>
                  </a:r>
                  <a:endParaRPr lang="en-US" dirty="0"/>
                </a:p>
              </p:txBody>
            </p:sp>
          </p:grpSp>
          <p:grpSp>
            <p:nvGrpSpPr>
              <p:cNvPr id="31" name="Group 30"/>
              <p:cNvGrpSpPr/>
              <p:nvPr/>
            </p:nvGrpSpPr>
            <p:grpSpPr>
              <a:xfrm>
                <a:off x="5578193" y="2585482"/>
                <a:ext cx="1639490" cy="833914"/>
                <a:chOff x="7027633" y="1611868"/>
                <a:chExt cx="1639490" cy="833914"/>
              </a:xfrm>
            </p:grpSpPr>
            <p:sp>
              <p:nvSpPr>
                <p:cNvPr id="35" name="TextBox 34"/>
                <p:cNvSpPr txBox="1"/>
                <p:nvPr/>
              </p:nvSpPr>
              <p:spPr>
                <a:xfrm>
                  <a:off x="7115456" y="2076450"/>
                  <a:ext cx="1352006" cy="369332"/>
                </a:xfrm>
                <a:prstGeom prst="rect">
                  <a:avLst/>
                </a:prstGeom>
                <a:noFill/>
              </p:spPr>
              <p:txBody>
                <a:bodyPr wrap="square" rtlCol="0">
                  <a:spAutoFit/>
                </a:bodyPr>
                <a:lstStyle/>
                <a:p>
                  <a:r>
                    <a:rPr lang="en-US" dirty="0" err="1" smtClean="0"/>
                    <a:t>partial_sum</a:t>
                  </a:r>
                  <a:r>
                    <a:rPr lang="en-US" dirty="0" smtClean="0"/>
                    <a:t> </a:t>
                  </a:r>
                  <a:endParaRPr lang="en-US" dirty="0"/>
                </a:p>
              </p:txBody>
            </p:sp>
            <p:sp>
              <p:nvSpPr>
                <p:cNvPr id="36" name="TextBox 35"/>
                <p:cNvSpPr txBox="1"/>
                <p:nvPr/>
              </p:nvSpPr>
              <p:spPr>
                <a:xfrm>
                  <a:off x="7027633" y="1611868"/>
                  <a:ext cx="1639490" cy="369332"/>
                </a:xfrm>
                <a:prstGeom prst="rect">
                  <a:avLst/>
                </a:prstGeom>
                <a:noFill/>
              </p:spPr>
              <p:txBody>
                <a:bodyPr wrap="square" rtlCol="0">
                  <a:spAutoFit/>
                </a:bodyPr>
                <a:lstStyle/>
                <a:p>
                  <a:r>
                    <a:rPr lang="en-US" dirty="0"/>
                    <a:t>s</a:t>
                  </a:r>
                  <a:r>
                    <a:rPr lang="en-US" dirty="0" smtClean="0"/>
                    <a:t>tart       </a:t>
                  </a:r>
                  <a:r>
                    <a:rPr lang="en-US" dirty="0" smtClean="0">
                      <a:solidFill>
                        <a:srgbClr val="FF0000"/>
                      </a:solidFill>
                    </a:rPr>
                    <a:t>end</a:t>
                  </a:r>
                  <a:endParaRPr lang="en-US" dirty="0">
                    <a:solidFill>
                      <a:srgbClr val="FF0000"/>
                    </a:solidFill>
                  </a:endParaRPr>
                </a:p>
              </p:txBody>
            </p:sp>
          </p:grpSp>
          <p:grpSp>
            <p:nvGrpSpPr>
              <p:cNvPr id="45" name="Group 44"/>
              <p:cNvGrpSpPr/>
              <p:nvPr/>
            </p:nvGrpSpPr>
            <p:grpSpPr>
              <a:xfrm>
                <a:off x="2984560" y="2585482"/>
                <a:ext cx="1639490" cy="833914"/>
                <a:chOff x="578394" y="1688068"/>
                <a:chExt cx="1639490" cy="833914"/>
              </a:xfrm>
            </p:grpSpPr>
            <p:sp>
              <p:nvSpPr>
                <p:cNvPr id="46" name="TextBox 45"/>
                <p:cNvSpPr txBox="1"/>
                <p:nvPr/>
              </p:nvSpPr>
              <p:spPr>
                <a:xfrm>
                  <a:off x="578394" y="2152650"/>
                  <a:ext cx="1453606" cy="369332"/>
                </a:xfrm>
                <a:prstGeom prst="rect">
                  <a:avLst/>
                </a:prstGeom>
                <a:noFill/>
              </p:spPr>
              <p:txBody>
                <a:bodyPr wrap="square" rtlCol="0">
                  <a:spAutoFit/>
                </a:bodyPr>
                <a:lstStyle/>
                <a:p>
                  <a:r>
                    <a:rPr lang="en-US" dirty="0" smtClean="0"/>
                    <a:t> </a:t>
                  </a:r>
                  <a:r>
                    <a:rPr lang="en-US" dirty="0" err="1" smtClean="0"/>
                    <a:t>partial_sum</a:t>
                  </a:r>
                  <a:r>
                    <a:rPr lang="en-US" dirty="0" smtClean="0"/>
                    <a:t> </a:t>
                  </a:r>
                  <a:endParaRPr lang="en-US" dirty="0"/>
                </a:p>
              </p:txBody>
            </p:sp>
            <p:sp>
              <p:nvSpPr>
                <p:cNvPr id="47" name="TextBox 46"/>
                <p:cNvSpPr txBox="1"/>
                <p:nvPr/>
              </p:nvSpPr>
              <p:spPr>
                <a:xfrm>
                  <a:off x="578394" y="1688068"/>
                  <a:ext cx="1639490" cy="369332"/>
                </a:xfrm>
                <a:prstGeom prst="rect">
                  <a:avLst/>
                </a:prstGeom>
                <a:noFill/>
              </p:spPr>
              <p:txBody>
                <a:bodyPr wrap="square" rtlCol="0">
                  <a:spAutoFit/>
                </a:bodyPr>
                <a:lstStyle/>
                <a:p>
                  <a:r>
                    <a:rPr lang="en-US" dirty="0"/>
                    <a:t>s</a:t>
                  </a:r>
                  <a:r>
                    <a:rPr lang="en-US" dirty="0" smtClean="0"/>
                    <a:t>tart        end</a:t>
                  </a:r>
                  <a:endParaRPr lang="en-US" dirty="0"/>
                </a:p>
              </p:txBody>
            </p:sp>
          </p:grpSp>
          <p:grpSp>
            <p:nvGrpSpPr>
              <p:cNvPr id="52" name="Group 51"/>
              <p:cNvGrpSpPr/>
              <p:nvPr/>
            </p:nvGrpSpPr>
            <p:grpSpPr>
              <a:xfrm>
                <a:off x="4268354" y="2585482"/>
                <a:ext cx="1639490" cy="833914"/>
                <a:chOff x="7027633" y="1611868"/>
                <a:chExt cx="1639490" cy="833914"/>
              </a:xfrm>
            </p:grpSpPr>
            <p:sp>
              <p:nvSpPr>
                <p:cNvPr id="53" name="TextBox 52"/>
                <p:cNvSpPr txBox="1"/>
                <p:nvPr/>
              </p:nvSpPr>
              <p:spPr>
                <a:xfrm>
                  <a:off x="7115456" y="2076450"/>
                  <a:ext cx="1352006" cy="369332"/>
                </a:xfrm>
                <a:prstGeom prst="rect">
                  <a:avLst/>
                </a:prstGeom>
                <a:noFill/>
              </p:spPr>
              <p:txBody>
                <a:bodyPr wrap="square" rtlCol="0">
                  <a:spAutoFit/>
                </a:bodyPr>
                <a:lstStyle/>
                <a:p>
                  <a:r>
                    <a:rPr lang="en-US" dirty="0" err="1" smtClean="0"/>
                    <a:t>partial_sum</a:t>
                  </a:r>
                  <a:r>
                    <a:rPr lang="en-US" dirty="0" smtClean="0"/>
                    <a:t> </a:t>
                  </a:r>
                  <a:endParaRPr lang="en-US" dirty="0"/>
                </a:p>
              </p:txBody>
            </p:sp>
            <p:sp>
              <p:nvSpPr>
                <p:cNvPr id="54" name="TextBox 53"/>
                <p:cNvSpPr txBox="1"/>
                <p:nvPr/>
              </p:nvSpPr>
              <p:spPr>
                <a:xfrm>
                  <a:off x="7027633" y="1611868"/>
                  <a:ext cx="1639490" cy="369332"/>
                </a:xfrm>
                <a:prstGeom prst="rect">
                  <a:avLst/>
                </a:prstGeom>
                <a:noFill/>
              </p:spPr>
              <p:txBody>
                <a:bodyPr wrap="square" rtlCol="0">
                  <a:spAutoFit/>
                </a:bodyPr>
                <a:lstStyle/>
                <a:p>
                  <a:r>
                    <a:rPr lang="en-US" dirty="0"/>
                    <a:t>s</a:t>
                  </a:r>
                  <a:r>
                    <a:rPr lang="en-US" dirty="0" smtClean="0"/>
                    <a:t>tart       end</a:t>
                  </a:r>
                  <a:endParaRPr lang="en-US" dirty="0"/>
                </a:p>
              </p:txBody>
            </p:sp>
          </p:grpSp>
        </p:grpSp>
      </p:grpSp>
      <p:sp>
        <p:nvSpPr>
          <p:cNvPr id="58" name="Rectangle 57"/>
          <p:cNvSpPr/>
          <p:nvPr/>
        </p:nvSpPr>
        <p:spPr>
          <a:xfrm>
            <a:off x="288922" y="3355896"/>
            <a:ext cx="8565233" cy="2877772"/>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rgbClr val="000000"/>
                </a:solidFill>
                <a:latin typeface="Courier New"/>
                <a:cs typeface="Courier New"/>
              </a:rPr>
              <a:t>  </a:t>
            </a:r>
            <a:r>
              <a:rPr lang="en-US" sz="2000" b="1" dirty="0" smtClean="0">
                <a:solidFill>
                  <a:srgbClr val="000000"/>
                </a:solidFill>
                <a:latin typeface="Courier New"/>
                <a:cs typeface="Courier New"/>
              </a:rPr>
              <a:t>  </a:t>
            </a:r>
            <a:r>
              <a:rPr lang="en-US" sz="2000" b="1" dirty="0" err="1" smtClean="0">
                <a:solidFill>
                  <a:srgbClr val="000000"/>
                </a:solidFill>
                <a:latin typeface="Courier New"/>
                <a:cs typeface="Courier New"/>
              </a:rPr>
              <a:t>int</a:t>
            </a:r>
            <a:r>
              <a:rPr lang="en-US" sz="2000" b="1" dirty="0" smtClean="0">
                <a:solidFill>
                  <a:srgbClr val="000000"/>
                </a:solidFill>
                <a:latin typeface="Courier New"/>
                <a:cs typeface="Courier New"/>
              </a:rPr>
              <a:t> </a:t>
            </a:r>
            <a:r>
              <a:rPr lang="en-US" sz="2000" b="1" dirty="0">
                <a:solidFill>
                  <a:srgbClr val="000000"/>
                </a:solidFill>
                <a:latin typeface="Courier New"/>
                <a:cs typeface="Courier New"/>
              </a:rPr>
              <a:t>start, </a:t>
            </a:r>
            <a:r>
              <a:rPr lang="en-US" sz="2000" b="1" dirty="0" smtClean="0">
                <a:solidFill>
                  <a:srgbClr val="000000"/>
                </a:solidFill>
                <a:latin typeface="Courier New"/>
                <a:cs typeface="Courier New"/>
              </a:rPr>
              <a:t>end;</a:t>
            </a:r>
            <a:endParaRPr lang="en-US" sz="2000" b="1" dirty="0">
              <a:solidFill>
                <a:srgbClr val="000000"/>
              </a:solidFill>
              <a:latin typeface="Courier New"/>
              <a:cs typeface="Courier New"/>
            </a:endParaRPr>
          </a:p>
          <a:p>
            <a:endParaRPr lang="en-US" sz="2000" b="1" dirty="0" smtClean="0">
              <a:solidFill>
                <a:srgbClr val="000000"/>
              </a:solidFill>
              <a:latin typeface="Courier New"/>
              <a:cs typeface="Courier New"/>
            </a:endParaRPr>
          </a:p>
          <a:p>
            <a:r>
              <a:rPr lang="en-US" sz="2000" b="1" dirty="0">
                <a:solidFill>
                  <a:srgbClr val="000000"/>
                </a:solidFill>
                <a:latin typeface="Courier New"/>
                <a:cs typeface="Courier New"/>
              </a:rPr>
              <a:t> </a:t>
            </a:r>
            <a:r>
              <a:rPr lang="en-US" sz="2000" b="1" dirty="0" smtClean="0">
                <a:solidFill>
                  <a:srgbClr val="000000"/>
                </a:solidFill>
                <a:latin typeface="Courier New"/>
                <a:cs typeface="Courier New"/>
              </a:rPr>
              <a:t>   start = </a:t>
            </a:r>
            <a:r>
              <a:rPr lang="en-US" sz="2000" b="1" dirty="0" err="1" smtClean="0">
                <a:solidFill>
                  <a:srgbClr val="000000"/>
                </a:solidFill>
                <a:latin typeface="Courier New"/>
                <a:cs typeface="Courier New"/>
              </a:rPr>
              <a:t>myRank</a:t>
            </a:r>
            <a:r>
              <a:rPr lang="en-US" sz="2000" b="1" dirty="0" smtClean="0">
                <a:solidFill>
                  <a:srgbClr val="000000"/>
                </a:solidFill>
                <a:latin typeface="Courier New"/>
                <a:cs typeface="Courier New"/>
              </a:rPr>
              <a:t>*(</a:t>
            </a:r>
            <a:r>
              <a:rPr lang="en-US" sz="2000" b="1" dirty="0" err="1" smtClean="0">
                <a:solidFill>
                  <a:srgbClr val="000000"/>
                </a:solidFill>
                <a:latin typeface="Courier New"/>
                <a:cs typeface="Courier New"/>
              </a:rPr>
              <a:t>upToVal</a:t>
            </a:r>
            <a:r>
              <a:rPr lang="en-US" sz="2000" b="1" dirty="0" smtClean="0">
                <a:solidFill>
                  <a:srgbClr val="000000"/>
                </a:solidFill>
                <a:latin typeface="Courier New"/>
                <a:cs typeface="Courier New"/>
              </a:rPr>
              <a:t>/</a:t>
            </a:r>
            <a:r>
              <a:rPr lang="en-US" sz="2000" b="1" dirty="0" err="1" smtClean="0">
                <a:solidFill>
                  <a:srgbClr val="000000"/>
                </a:solidFill>
                <a:latin typeface="Courier New"/>
                <a:cs typeface="Courier New"/>
              </a:rPr>
              <a:t>totalTasks</a:t>
            </a:r>
            <a:r>
              <a:rPr lang="en-US" sz="2000" b="1" dirty="0" smtClean="0">
                <a:solidFill>
                  <a:srgbClr val="000000"/>
                </a:solidFill>
                <a:latin typeface="Courier New"/>
                <a:cs typeface="Courier New"/>
              </a:rPr>
              <a:t>) + 1</a:t>
            </a:r>
          </a:p>
          <a:p>
            <a:r>
              <a:rPr lang="en-US" sz="2000" b="1" dirty="0">
                <a:solidFill>
                  <a:srgbClr val="000000"/>
                </a:solidFill>
                <a:latin typeface="Courier New"/>
                <a:cs typeface="Courier New"/>
              </a:rPr>
              <a:t> </a:t>
            </a:r>
            <a:r>
              <a:rPr lang="en-US" sz="2000" b="1" dirty="0" smtClean="0">
                <a:solidFill>
                  <a:srgbClr val="000000"/>
                </a:solidFill>
                <a:latin typeface="Courier New"/>
                <a:cs typeface="Courier New"/>
              </a:rPr>
              <a:t>   if (</a:t>
            </a:r>
            <a:r>
              <a:rPr lang="en-US" sz="2000" b="1" dirty="0" err="1" smtClean="0">
                <a:solidFill>
                  <a:srgbClr val="000000"/>
                </a:solidFill>
                <a:latin typeface="Courier New"/>
                <a:cs typeface="Courier New"/>
              </a:rPr>
              <a:t>myRank</a:t>
            </a:r>
            <a:r>
              <a:rPr lang="en-US" sz="2000" b="1" dirty="0" smtClean="0">
                <a:solidFill>
                  <a:srgbClr val="000000"/>
                </a:solidFill>
                <a:latin typeface="Courier New"/>
                <a:cs typeface="Courier New"/>
              </a:rPr>
              <a:t> == 0){end = </a:t>
            </a:r>
            <a:r>
              <a:rPr lang="en-US" sz="2000" b="1" dirty="0" err="1" smtClean="0">
                <a:solidFill>
                  <a:srgbClr val="000000"/>
                </a:solidFill>
                <a:latin typeface="Courier New"/>
                <a:cs typeface="Courier New"/>
              </a:rPr>
              <a:t>upToVal</a:t>
            </a:r>
            <a:r>
              <a:rPr lang="en-US" sz="2000" b="1" dirty="0" smtClean="0">
                <a:solidFill>
                  <a:srgbClr val="000000"/>
                </a:solidFill>
                <a:latin typeface="Courier New"/>
                <a:cs typeface="Courier New"/>
              </a:rPr>
              <a:t>}</a:t>
            </a:r>
          </a:p>
          <a:p>
            <a:r>
              <a:rPr lang="en-US" sz="2000" b="1" dirty="0">
                <a:solidFill>
                  <a:srgbClr val="000000"/>
                </a:solidFill>
                <a:latin typeface="Courier New"/>
                <a:cs typeface="Courier New"/>
              </a:rPr>
              <a:t> </a:t>
            </a:r>
            <a:r>
              <a:rPr lang="en-US" sz="2000" b="1" dirty="0" smtClean="0">
                <a:solidFill>
                  <a:srgbClr val="000000"/>
                </a:solidFill>
                <a:latin typeface="Courier New"/>
                <a:cs typeface="Courier New"/>
              </a:rPr>
              <a:t>   else {end = start + </a:t>
            </a:r>
            <a:r>
              <a:rPr lang="en-US" sz="2000" b="1" dirty="0" err="1">
                <a:solidFill>
                  <a:srgbClr val="000000"/>
                </a:solidFill>
                <a:latin typeface="Courier New"/>
                <a:cs typeface="Courier New"/>
              </a:rPr>
              <a:t>upToVal</a:t>
            </a:r>
            <a:r>
              <a:rPr lang="en-US" sz="2000" b="1" dirty="0">
                <a:solidFill>
                  <a:srgbClr val="000000"/>
                </a:solidFill>
                <a:latin typeface="Courier New"/>
                <a:cs typeface="Courier New"/>
              </a:rPr>
              <a:t>/</a:t>
            </a:r>
            <a:r>
              <a:rPr lang="en-US" sz="2000" b="1" dirty="0" err="1" smtClean="0">
                <a:solidFill>
                  <a:srgbClr val="000000"/>
                </a:solidFill>
                <a:latin typeface="Courier New"/>
                <a:cs typeface="Courier New"/>
              </a:rPr>
              <a:t>totalTasks</a:t>
            </a:r>
            <a:r>
              <a:rPr lang="en-US" sz="2000" b="1" dirty="0" smtClean="0">
                <a:solidFill>
                  <a:srgbClr val="000000"/>
                </a:solidFill>
                <a:latin typeface="Courier New"/>
                <a:cs typeface="Courier New"/>
              </a:rPr>
              <a:t> - 1} </a:t>
            </a:r>
          </a:p>
          <a:p>
            <a:r>
              <a:rPr lang="en-US" sz="2000" b="1" dirty="0" smtClean="0">
                <a:solidFill>
                  <a:srgbClr val="000000"/>
                </a:solidFill>
                <a:latin typeface="Courier New"/>
                <a:cs typeface="Courier New"/>
              </a:rPr>
              <a:t>    </a:t>
            </a:r>
          </a:p>
          <a:p>
            <a:r>
              <a:rPr lang="en-US" sz="2000" b="1" dirty="0">
                <a:solidFill>
                  <a:srgbClr val="000000"/>
                </a:solidFill>
                <a:latin typeface="Courier New"/>
                <a:cs typeface="Courier New"/>
              </a:rPr>
              <a:t> </a:t>
            </a:r>
            <a:r>
              <a:rPr lang="en-US" sz="2000" b="1" dirty="0" smtClean="0">
                <a:solidFill>
                  <a:srgbClr val="000000"/>
                </a:solidFill>
                <a:latin typeface="Courier New"/>
                <a:cs typeface="Courier New"/>
              </a:rPr>
              <a:t>   for</a:t>
            </a:r>
            <a:r>
              <a:rPr lang="en-US" sz="2000" b="1" dirty="0">
                <a:solidFill>
                  <a:srgbClr val="000000"/>
                </a:solidFill>
                <a:latin typeface="Courier New"/>
                <a:cs typeface="Courier New"/>
              </a:rPr>
              <a:t>(</a:t>
            </a:r>
            <a:r>
              <a:rPr lang="en-US" sz="2000" b="1" dirty="0" err="1">
                <a:solidFill>
                  <a:srgbClr val="000000"/>
                </a:solidFill>
                <a:latin typeface="Courier New"/>
                <a:cs typeface="Courier New"/>
              </a:rPr>
              <a:t>i</a:t>
            </a:r>
            <a:r>
              <a:rPr lang="en-US" sz="2000" b="1" dirty="0" smtClean="0">
                <a:solidFill>
                  <a:srgbClr val="000000"/>
                </a:solidFill>
                <a:latin typeface="Courier New"/>
                <a:cs typeface="Courier New"/>
              </a:rPr>
              <a:t>=start; </a:t>
            </a:r>
            <a:r>
              <a:rPr lang="en-US" sz="2000" b="1" dirty="0" err="1">
                <a:solidFill>
                  <a:srgbClr val="000000"/>
                </a:solidFill>
                <a:latin typeface="Courier New"/>
                <a:cs typeface="Courier New"/>
              </a:rPr>
              <a:t>i</a:t>
            </a:r>
            <a:r>
              <a:rPr lang="en-US" sz="2000" b="1" dirty="0">
                <a:solidFill>
                  <a:srgbClr val="000000"/>
                </a:solidFill>
                <a:latin typeface="Courier New"/>
                <a:cs typeface="Courier New"/>
              </a:rPr>
              <a:t>&lt;</a:t>
            </a:r>
            <a:r>
              <a:rPr lang="en-US" sz="2000" b="1" dirty="0" smtClean="0">
                <a:solidFill>
                  <a:srgbClr val="000000"/>
                </a:solidFill>
                <a:latin typeface="Courier New"/>
                <a:cs typeface="Courier New"/>
              </a:rPr>
              <a:t>= end; </a:t>
            </a:r>
            <a:r>
              <a:rPr lang="en-US" sz="2000" b="1" dirty="0" err="1">
                <a:solidFill>
                  <a:srgbClr val="000000"/>
                </a:solidFill>
                <a:latin typeface="Courier New"/>
                <a:cs typeface="Courier New"/>
              </a:rPr>
              <a:t>i</a:t>
            </a:r>
            <a:r>
              <a:rPr lang="en-US" sz="2000" b="1" dirty="0">
                <a:solidFill>
                  <a:srgbClr val="000000"/>
                </a:solidFill>
                <a:latin typeface="Courier New"/>
                <a:cs typeface="Courier New"/>
              </a:rPr>
              <a:t>++){</a:t>
            </a:r>
          </a:p>
          <a:p>
            <a:r>
              <a:rPr lang="is-IS" sz="2000" b="1" dirty="0">
                <a:solidFill>
                  <a:srgbClr val="000000"/>
                </a:solidFill>
                <a:latin typeface="Courier New"/>
                <a:cs typeface="Courier New"/>
              </a:rPr>
              <a:t>       </a:t>
            </a:r>
            <a:r>
              <a:rPr lang="is-IS" sz="2000" b="1" dirty="0" smtClean="0">
                <a:solidFill>
                  <a:srgbClr val="000000"/>
                </a:solidFill>
                <a:latin typeface="Courier New"/>
                <a:cs typeface="Courier New"/>
              </a:rPr>
              <a:t>partial_sum </a:t>
            </a:r>
            <a:r>
              <a:rPr lang="is-IS" sz="2000" b="1" dirty="0">
                <a:solidFill>
                  <a:srgbClr val="000000"/>
                </a:solidFill>
                <a:latin typeface="Courier New"/>
                <a:cs typeface="Courier New"/>
              </a:rPr>
              <a:t>= </a:t>
            </a:r>
            <a:r>
              <a:rPr lang="is-IS" sz="2000" b="1" dirty="0" smtClean="0">
                <a:solidFill>
                  <a:srgbClr val="000000"/>
                </a:solidFill>
                <a:latin typeface="Courier New"/>
                <a:cs typeface="Courier New"/>
              </a:rPr>
              <a:t>partial_sum </a:t>
            </a:r>
            <a:r>
              <a:rPr lang="is-IS" sz="2000" b="1" dirty="0">
                <a:solidFill>
                  <a:srgbClr val="000000"/>
                </a:solidFill>
                <a:latin typeface="Courier New"/>
                <a:cs typeface="Courier New"/>
              </a:rPr>
              <a:t>+i;</a:t>
            </a:r>
          </a:p>
          <a:p>
            <a:r>
              <a:rPr lang="is-IS" sz="2000" b="1" dirty="0">
                <a:solidFill>
                  <a:srgbClr val="000000"/>
                </a:solidFill>
                <a:latin typeface="Courier New"/>
                <a:cs typeface="Courier New"/>
              </a:rPr>
              <a:t>    </a:t>
            </a:r>
            <a:r>
              <a:rPr lang="is-IS" sz="2000" b="1" dirty="0" smtClean="0">
                <a:solidFill>
                  <a:srgbClr val="000000"/>
                </a:solidFill>
                <a:latin typeface="Courier New"/>
                <a:cs typeface="Courier New"/>
              </a:rPr>
              <a:t>}</a:t>
            </a:r>
            <a:endParaRPr lang="is-IS" sz="2000" b="1" dirty="0">
              <a:solidFill>
                <a:srgbClr val="000000"/>
              </a:solidFill>
              <a:latin typeface="Courier New"/>
              <a:cs typeface="Courier New"/>
            </a:endParaRPr>
          </a:p>
        </p:txBody>
      </p:sp>
    </p:spTree>
    <p:extLst>
      <p:ext uri="{BB962C8B-B14F-4D97-AF65-F5344CB8AC3E}">
        <p14:creationId xmlns:p14="http://schemas.microsoft.com/office/powerpoint/2010/main" val="18478250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5</a:t>
            </a:fld>
            <a:endParaRPr lang="en-US" dirty="0">
              <a:solidFill>
                <a:prstClr val="black">
                  <a:tint val="75000"/>
                </a:prstClr>
              </a:solidFill>
              <a:latin typeface="Calibri"/>
            </a:endParaRPr>
          </a:p>
        </p:txBody>
      </p:sp>
      <p:sp>
        <p:nvSpPr>
          <p:cNvPr id="9" name="TextBox 8"/>
          <p:cNvSpPr txBox="1"/>
          <p:nvPr/>
        </p:nvSpPr>
        <p:spPr>
          <a:xfrm>
            <a:off x="4115305" y="849821"/>
            <a:ext cx="4724002" cy="1559401"/>
          </a:xfrm>
          <a:prstGeom prst="rect">
            <a:avLst/>
          </a:prstGeom>
          <a:noFill/>
        </p:spPr>
        <p:txBody>
          <a:bodyPr wrap="square" rtlCol="0">
            <a:spAutoFit/>
          </a:bodyPr>
          <a:lstStyle/>
          <a:p>
            <a:pPr>
              <a:lnSpc>
                <a:spcPct val="120000"/>
              </a:lnSpc>
            </a:pPr>
            <a:r>
              <a:rPr lang="en-US" sz="2000" dirty="0" smtClean="0">
                <a:solidFill>
                  <a:prstClr val="black"/>
                </a:solidFill>
                <a:latin typeface="Arail"/>
                <a:cs typeface="Arail"/>
              </a:rPr>
              <a:t>More than one mower!</a:t>
            </a:r>
          </a:p>
          <a:p>
            <a:pPr>
              <a:lnSpc>
                <a:spcPct val="120000"/>
              </a:lnSpc>
            </a:pPr>
            <a:r>
              <a:rPr lang="en-US" sz="2000" dirty="0">
                <a:solidFill>
                  <a:prstClr val="black"/>
                </a:solidFill>
                <a:latin typeface="Arail"/>
                <a:cs typeface="Arail"/>
              </a:rPr>
              <a:t> </a:t>
            </a:r>
            <a:r>
              <a:rPr lang="en-US" sz="2000" dirty="0" smtClean="0">
                <a:solidFill>
                  <a:prstClr val="black"/>
                </a:solidFill>
                <a:latin typeface="Arail"/>
                <a:cs typeface="Arail"/>
              </a:rPr>
              <a:t>   Mow the lawn faster … </a:t>
            </a:r>
          </a:p>
          <a:p>
            <a:pPr>
              <a:lnSpc>
                <a:spcPct val="120000"/>
              </a:lnSpc>
            </a:pPr>
            <a:r>
              <a:rPr lang="en-US" sz="2000" dirty="0">
                <a:solidFill>
                  <a:prstClr val="black"/>
                </a:solidFill>
                <a:latin typeface="Arail"/>
                <a:cs typeface="Arail"/>
              </a:rPr>
              <a:t> </a:t>
            </a:r>
            <a:r>
              <a:rPr lang="en-US" sz="2000" dirty="0" smtClean="0">
                <a:solidFill>
                  <a:prstClr val="black"/>
                </a:solidFill>
                <a:latin typeface="Arail"/>
                <a:cs typeface="Arail"/>
              </a:rPr>
              <a:t>     … or mow a bigger lawn</a:t>
            </a:r>
          </a:p>
          <a:p>
            <a:pPr>
              <a:lnSpc>
                <a:spcPct val="120000"/>
              </a:lnSpc>
            </a:pPr>
            <a:r>
              <a:rPr lang="en-US" sz="2000" b="1" dirty="0">
                <a:solidFill>
                  <a:prstClr val="black"/>
                </a:solidFill>
                <a:latin typeface="Arail"/>
                <a:cs typeface="Arail"/>
              </a:rPr>
              <a:t> </a:t>
            </a:r>
            <a:r>
              <a:rPr lang="en-US" sz="2000" b="1" dirty="0" smtClean="0">
                <a:solidFill>
                  <a:prstClr val="black"/>
                </a:solidFill>
                <a:latin typeface="Arail"/>
                <a:cs typeface="Arail"/>
              </a:rPr>
              <a:t>     Lawn mowers = cores</a:t>
            </a:r>
            <a:endParaRPr lang="en-US" sz="2000" b="1" dirty="0">
              <a:solidFill>
                <a:prstClr val="black"/>
              </a:solidFill>
              <a:latin typeface="Arail"/>
              <a:cs typeface="Arail"/>
            </a:endParaRPr>
          </a:p>
        </p:txBody>
      </p:sp>
      <p:grpSp>
        <p:nvGrpSpPr>
          <p:cNvPr id="10" name="Group 47"/>
          <p:cNvGrpSpPr>
            <a:grpSpLocks/>
          </p:cNvGrpSpPr>
          <p:nvPr/>
        </p:nvGrpSpPr>
        <p:grpSpPr bwMode="auto">
          <a:xfrm>
            <a:off x="4457383" y="2601831"/>
            <a:ext cx="3720890" cy="3574286"/>
            <a:chOff x="2896" y="1321"/>
            <a:chExt cx="2452" cy="2407"/>
          </a:xfrm>
        </p:grpSpPr>
        <p:sp>
          <p:nvSpPr>
            <p:cNvPr id="11" name="AutoShape 35"/>
            <p:cNvSpPr>
              <a:spLocks noChangeArrowheads="1"/>
            </p:cNvSpPr>
            <p:nvPr/>
          </p:nvSpPr>
          <p:spPr bwMode="auto">
            <a:xfrm>
              <a:off x="2896" y="1321"/>
              <a:ext cx="2452" cy="2407"/>
            </a:xfrm>
            <a:prstGeom prst="roundRect">
              <a:avLst>
                <a:gd name="adj" fmla="val 16667"/>
              </a:avLst>
            </a:prstGeom>
            <a:noFill/>
            <a:ln w="25400">
              <a:solidFill>
                <a:schemeClr val="tx1"/>
              </a:solidFill>
              <a:round/>
              <a:headEnd/>
              <a:tailEnd/>
            </a:ln>
          </p:spPr>
          <p:txBody>
            <a:bodyPr wrap="none"/>
            <a:lstStyle/>
            <a:p>
              <a:pPr defTabSz="914400"/>
              <a:r>
                <a:rPr lang="en-US" sz="2000">
                  <a:solidFill>
                    <a:prstClr val="black"/>
                  </a:solidFill>
                  <a:latin typeface="Arial"/>
                  <a:cs typeface="Arial"/>
                </a:rPr>
                <a:t>Node</a:t>
              </a:r>
            </a:p>
          </p:txBody>
        </p:sp>
        <p:sp>
          <p:nvSpPr>
            <p:cNvPr id="12" name="Text Box 37"/>
            <p:cNvSpPr txBox="1">
              <a:spLocks noChangeArrowheads="1"/>
            </p:cNvSpPr>
            <p:nvPr/>
          </p:nvSpPr>
          <p:spPr bwMode="auto">
            <a:xfrm>
              <a:off x="3503" y="1637"/>
              <a:ext cx="122" cy="249"/>
            </a:xfrm>
            <a:prstGeom prst="rect">
              <a:avLst/>
            </a:prstGeom>
            <a:noFill/>
            <a:ln w="9525">
              <a:noFill/>
              <a:miter lim="800000"/>
              <a:headEnd/>
              <a:tailEnd/>
            </a:ln>
          </p:spPr>
          <p:txBody>
            <a:bodyPr wrap="none">
              <a:spAutoFit/>
            </a:bodyPr>
            <a:lstStyle/>
            <a:p>
              <a:pPr defTabSz="914400"/>
              <a:endParaRPr lang="en-US">
                <a:solidFill>
                  <a:prstClr val="black"/>
                </a:solidFill>
                <a:latin typeface="Arial"/>
                <a:cs typeface="Arial"/>
              </a:endParaRPr>
            </a:p>
          </p:txBody>
        </p:sp>
        <p:grpSp>
          <p:nvGrpSpPr>
            <p:cNvPr id="13" name="Group 56"/>
            <p:cNvGrpSpPr>
              <a:grpSpLocks/>
            </p:cNvGrpSpPr>
            <p:nvPr/>
          </p:nvGrpSpPr>
          <p:grpSpPr bwMode="auto">
            <a:xfrm>
              <a:off x="3089" y="1780"/>
              <a:ext cx="914" cy="1541"/>
              <a:chOff x="3017" y="1999"/>
              <a:chExt cx="774" cy="1410"/>
            </a:xfrm>
          </p:grpSpPr>
          <p:sp>
            <p:nvSpPr>
              <p:cNvPr id="32" name="AutoShape 36"/>
              <p:cNvSpPr>
                <a:spLocks noChangeArrowheads="1"/>
              </p:cNvSpPr>
              <p:nvPr/>
            </p:nvSpPr>
            <p:spPr bwMode="auto">
              <a:xfrm>
                <a:off x="3017" y="1999"/>
                <a:ext cx="774" cy="1410"/>
              </a:xfrm>
              <a:prstGeom prst="roundRect">
                <a:avLst>
                  <a:gd name="adj" fmla="val 16667"/>
                </a:avLst>
              </a:prstGeom>
              <a:noFill/>
              <a:ln w="12700">
                <a:solidFill>
                  <a:schemeClr val="tx1"/>
                </a:solidFill>
                <a:round/>
                <a:headEnd/>
                <a:tailEnd/>
              </a:ln>
            </p:spPr>
            <p:txBody>
              <a:bodyPr wrap="none"/>
              <a:lstStyle/>
              <a:p>
                <a:pPr defTabSz="914400"/>
                <a:r>
                  <a:rPr lang="en-US">
                    <a:solidFill>
                      <a:prstClr val="black"/>
                    </a:solidFill>
                    <a:latin typeface="Arial"/>
                    <a:cs typeface="Arial"/>
                  </a:rPr>
                  <a:t>Processor</a:t>
                </a:r>
              </a:p>
            </p:txBody>
          </p:sp>
          <p:grpSp>
            <p:nvGrpSpPr>
              <p:cNvPr id="33" name="Group 54"/>
              <p:cNvGrpSpPr>
                <a:grpSpLocks/>
              </p:cNvGrpSpPr>
              <p:nvPr/>
            </p:nvGrpSpPr>
            <p:grpSpPr bwMode="auto">
              <a:xfrm>
                <a:off x="3065" y="2310"/>
                <a:ext cx="672" cy="938"/>
                <a:chOff x="3065" y="2230"/>
                <a:chExt cx="672" cy="938"/>
              </a:xfrm>
            </p:grpSpPr>
            <p:grpSp>
              <p:nvGrpSpPr>
                <p:cNvPr id="34" name="Group 46"/>
                <p:cNvGrpSpPr>
                  <a:grpSpLocks/>
                </p:cNvGrpSpPr>
                <p:nvPr/>
              </p:nvGrpSpPr>
              <p:grpSpPr bwMode="auto">
                <a:xfrm>
                  <a:off x="3065" y="2230"/>
                  <a:ext cx="672" cy="426"/>
                  <a:chOff x="3065" y="2230"/>
                  <a:chExt cx="672" cy="426"/>
                </a:xfrm>
              </p:grpSpPr>
              <p:grpSp>
                <p:nvGrpSpPr>
                  <p:cNvPr id="42" name="Group 42"/>
                  <p:cNvGrpSpPr>
                    <a:grpSpLocks/>
                  </p:cNvGrpSpPr>
                  <p:nvPr/>
                </p:nvGrpSpPr>
                <p:grpSpPr bwMode="auto">
                  <a:xfrm>
                    <a:off x="3065" y="2230"/>
                    <a:ext cx="672" cy="170"/>
                    <a:chOff x="3065" y="2230"/>
                    <a:chExt cx="672" cy="170"/>
                  </a:xfrm>
                </p:grpSpPr>
                <p:sp>
                  <p:nvSpPr>
                    <p:cNvPr id="46" name="AutoShape 39"/>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47" name="AutoShape 40"/>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nvGrpSpPr>
                  <p:cNvPr id="43" name="Group 43"/>
                  <p:cNvGrpSpPr>
                    <a:grpSpLocks/>
                  </p:cNvGrpSpPr>
                  <p:nvPr/>
                </p:nvGrpSpPr>
                <p:grpSpPr bwMode="auto">
                  <a:xfrm>
                    <a:off x="3065" y="2486"/>
                    <a:ext cx="672" cy="170"/>
                    <a:chOff x="3065" y="2230"/>
                    <a:chExt cx="672" cy="170"/>
                  </a:xfrm>
                </p:grpSpPr>
                <p:sp>
                  <p:nvSpPr>
                    <p:cNvPr id="44" name="AutoShape 44"/>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45" name="AutoShape 45"/>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dirty="0">
                          <a:solidFill>
                            <a:prstClr val="black"/>
                          </a:solidFill>
                          <a:latin typeface="Arial"/>
                          <a:cs typeface="Arial"/>
                        </a:rPr>
                        <a:t>Core</a:t>
                      </a:r>
                    </a:p>
                  </p:txBody>
                </p:sp>
              </p:grpSp>
            </p:grpSp>
            <p:grpSp>
              <p:nvGrpSpPr>
                <p:cNvPr id="35" name="Group 47"/>
                <p:cNvGrpSpPr>
                  <a:grpSpLocks/>
                </p:cNvGrpSpPr>
                <p:nvPr/>
              </p:nvGrpSpPr>
              <p:grpSpPr bwMode="auto">
                <a:xfrm>
                  <a:off x="3065" y="2742"/>
                  <a:ext cx="672" cy="426"/>
                  <a:chOff x="3065" y="2230"/>
                  <a:chExt cx="672" cy="426"/>
                </a:xfrm>
              </p:grpSpPr>
              <p:grpSp>
                <p:nvGrpSpPr>
                  <p:cNvPr id="36" name="Group 48"/>
                  <p:cNvGrpSpPr>
                    <a:grpSpLocks/>
                  </p:cNvGrpSpPr>
                  <p:nvPr/>
                </p:nvGrpSpPr>
                <p:grpSpPr bwMode="auto">
                  <a:xfrm>
                    <a:off x="3065" y="2230"/>
                    <a:ext cx="672" cy="170"/>
                    <a:chOff x="3065" y="2230"/>
                    <a:chExt cx="672" cy="170"/>
                  </a:xfrm>
                </p:grpSpPr>
                <p:sp>
                  <p:nvSpPr>
                    <p:cNvPr id="40" name="AutoShape 49"/>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41" name="AutoShape 50"/>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nvGrpSpPr>
                  <p:cNvPr id="37" name="Group 51"/>
                  <p:cNvGrpSpPr>
                    <a:grpSpLocks/>
                  </p:cNvGrpSpPr>
                  <p:nvPr/>
                </p:nvGrpSpPr>
                <p:grpSpPr bwMode="auto">
                  <a:xfrm>
                    <a:off x="3065" y="2486"/>
                    <a:ext cx="672" cy="170"/>
                    <a:chOff x="3065" y="2230"/>
                    <a:chExt cx="672" cy="170"/>
                  </a:xfrm>
                </p:grpSpPr>
                <p:sp>
                  <p:nvSpPr>
                    <p:cNvPr id="38" name="AutoShape 52"/>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39" name="AutoShape 53"/>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grpSp>
        </p:grpSp>
        <p:grpSp>
          <p:nvGrpSpPr>
            <p:cNvPr id="14" name="Group 57"/>
            <p:cNvGrpSpPr>
              <a:grpSpLocks/>
            </p:cNvGrpSpPr>
            <p:nvPr/>
          </p:nvGrpSpPr>
          <p:grpSpPr bwMode="auto">
            <a:xfrm>
              <a:off x="4220" y="1780"/>
              <a:ext cx="939" cy="1541"/>
              <a:chOff x="3017" y="1999"/>
              <a:chExt cx="774" cy="1410"/>
            </a:xfrm>
          </p:grpSpPr>
          <p:sp>
            <p:nvSpPr>
              <p:cNvPr id="16" name="AutoShape 58"/>
              <p:cNvSpPr>
                <a:spLocks noChangeArrowheads="1"/>
              </p:cNvSpPr>
              <p:nvPr/>
            </p:nvSpPr>
            <p:spPr bwMode="auto">
              <a:xfrm>
                <a:off x="3017" y="1999"/>
                <a:ext cx="774" cy="1410"/>
              </a:xfrm>
              <a:prstGeom prst="roundRect">
                <a:avLst>
                  <a:gd name="adj" fmla="val 16667"/>
                </a:avLst>
              </a:prstGeom>
              <a:noFill/>
              <a:ln w="12700">
                <a:solidFill>
                  <a:schemeClr val="tx1"/>
                </a:solidFill>
                <a:round/>
                <a:headEnd/>
                <a:tailEnd/>
              </a:ln>
            </p:spPr>
            <p:txBody>
              <a:bodyPr wrap="none"/>
              <a:lstStyle/>
              <a:p>
                <a:pPr defTabSz="914400"/>
                <a:r>
                  <a:rPr lang="en-US">
                    <a:solidFill>
                      <a:prstClr val="black"/>
                    </a:solidFill>
                    <a:latin typeface="Arial"/>
                    <a:cs typeface="Arial"/>
                  </a:rPr>
                  <a:t>Processor</a:t>
                </a:r>
              </a:p>
            </p:txBody>
          </p:sp>
          <p:grpSp>
            <p:nvGrpSpPr>
              <p:cNvPr id="17" name="Group 59"/>
              <p:cNvGrpSpPr>
                <a:grpSpLocks/>
              </p:cNvGrpSpPr>
              <p:nvPr/>
            </p:nvGrpSpPr>
            <p:grpSpPr bwMode="auto">
              <a:xfrm>
                <a:off x="3065" y="2310"/>
                <a:ext cx="672" cy="938"/>
                <a:chOff x="3065" y="2230"/>
                <a:chExt cx="672" cy="938"/>
              </a:xfrm>
            </p:grpSpPr>
            <p:grpSp>
              <p:nvGrpSpPr>
                <p:cNvPr id="18" name="Group 60"/>
                <p:cNvGrpSpPr>
                  <a:grpSpLocks/>
                </p:cNvGrpSpPr>
                <p:nvPr/>
              </p:nvGrpSpPr>
              <p:grpSpPr bwMode="auto">
                <a:xfrm>
                  <a:off x="3065" y="2230"/>
                  <a:ext cx="672" cy="426"/>
                  <a:chOff x="3065" y="2230"/>
                  <a:chExt cx="672" cy="426"/>
                </a:xfrm>
              </p:grpSpPr>
              <p:grpSp>
                <p:nvGrpSpPr>
                  <p:cNvPr id="26" name="Group 61"/>
                  <p:cNvGrpSpPr>
                    <a:grpSpLocks/>
                  </p:cNvGrpSpPr>
                  <p:nvPr/>
                </p:nvGrpSpPr>
                <p:grpSpPr bwMode="auto">
                  <a:xfrm>
                    <a:off x="3065" y="2230"/>
                    <a:ext cx="672" cy="170"/>
                    <a:chOff x="3065" y="2230"/>
                    <a:chExt cx="672" cy="170"/>
                  </a:xfrm>
                </p:grpSpPr>
                <p:sp>
                  <p:nvSpPr>
                    <p:cNvPr id="30" name="AutoShape 62"/>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31" name="AutoShape 63"/>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nvGrpSpPr>
                  <p:cNvPr id="27" name="Group 64"/>
                  <p:cNvGrpSpPr>
                    <a:grpSpLocks/>
                  </p:cNvGrpSpPr>
                  <p:nvPr/>
                </p:nvGrpSpPr>
                <p:grpSpPr bwMode="auto">
                  <a:xfrm>
                    <a:off x="3065" y="2486"/>
                    <a:ext cx="672" cy="170"/>
                    <a:chOff x="3065" y="2230"/>
                    <a:chExt cx="672" cy="170"/>
                  </a:xfrm>
                </p:grpSpPr>
                <p:sp>
                  <p:nvSpPr>
                    <p:cNvPr id="28" name="AutoShape 65"/>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29" name="AutoShape 66"/>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grpSp>
              <p:nvGrpSpPr>
                <p:cNvPr id="19" name="Group 67"/>
                <p:cNvGrpSpPr>
                  <a:grpSpLocks/>
                </p:cNvGrpSpPr>
                <p:nvPr/>
              </p:nvGrpSpPr>
              <p:grpSpPr bwMode="auto">
                <a:xfrm>
                  <a:off x="3065" y="2742"/>
                  <a:ext cx="672" cy="426"/>
                  <a:chOff x="3065" y="2230"/>
                  <a:chExt cx="672" cy="426"/>
                </a:xfrm>
              </p:grpSpPr>
              <p:grpSp>
                <p:nvGrpSpPr>
                  <p:cNvPr id="20" name="Group 68"/>
                  <p:cNvGrpSpPr>
                    <a:grpSpLocks/>
                  </p:cNvGrpSpPr>
                  <p:nvPr/>
                </p:nvGrpSpPr>
                <p:grpSpPr bwMode="auto">
                  <a:xfrm>
                    <a:off x="3065" y="2230"/>
                    <a:ext cx="672" cy="170"/>
                    <a:chOff x="3065" y="2230"/>
                    <a:chExt cx="672" cy="170"/>
                  </a:xfrm>
                </p:grpSpPr>
                <p:sp>
                  <p:nvSpPr>
                    <p:cNvPr id="24" name="AutoShape 69"/>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25" name="AutoShape 70"/>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nvGrpSpPr>
                  <p:cNvPr id="21" name="Group 71"/>
                  <p:cNvGrpSpPr>
                    <a:grpSpLocks/>
                  </p:cNvGrpSpPr>
                  <p:nvPr/>
                </p:nvGrpSpPr>
                <p:grpSpPr bwMode="auto">
                  <a:xfrm>
                    <a:off x="3065" y="2486"/>
                    <a:ext cx="672" cy="170"/>
                    <a:chOff x="3065" y="2230"/>
                    <a:chExt cx="672" cy="170"/>
                  </a:xfrm>
                </p:grpSpPr>
                <p:sp>
                  <p:nvSpPr>
                    <p:cNvPr id="22" name="AutoShape 72"/>
                    <p:cNvSpPr>
                      <a:spLocks noChangeArrowheads="1"/>
                    </p:cNvSpPr>
                    <p:nvPr/>
                  </p:nvSpPr>
                  <p:spPr bwMode="auto">
                    <a:xfrm>
                      <a:off x="3065"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sp>
                  <p:nvSpPr>
                    <p:cNvPr id="23" name="AutoShape 73"/>
                    <p:cNvSpPr>
                      <a:spLocks noChangeArrowheads="1"/>
                    </p:cNvSpPr>
                    <p:nvPr/>
                  </p:nvSpPr>
                  <p:spPr bwMode="auto">
                    <a:xfrm>
                      <a:off x="3443" y="2230"/>
                      <a:ext cx="294" cy="170"/>
                    </a:xfrm>
                    <a:prstGeom prst="roundRect">
                      <a:avLst>
                        <a:gd name="adj" fmla="val 16667"/>
                      </a:avLst>
                    </a:prstGeom>
                    <a:solidFill>
                      <a:srgbClr val="CC99FF"/>
                    </a:solidFill>
                    <a:ln w="12700">
                      <a:solidFill>
                        <a:schemeClr val="tx1"/>
                      </a:solidFill>
                      <a:round/>
                      <a:headEnd/>
                      <a:tailEnd/>
                    </a:ln>
                  </p:spPr>
                  <p:txBody>
                    <a:bodyPr wrap="none" anchor="ctr"/>
                    <a:lstStyle/>
                    <a:p>
                      <a:pPr algn="ctr" defTabSz="914400"/>
                      <a:r>
                        <a:rPr lang="en-US" sz="1600">
                          <a:solidFill>
                            <a:prstClr val="black"/>
                          </a:solidFill>
                          <a:latin typeface="Arial"/>
                          <a:cs typeface="Arial"/>
                        </a:rPr>
                        <a:t>Core</a:t>
                      </a:r>
                    </a:p>
                  </p:txBody>
                </p:sp>
              </p:grpSp>
            </p:grpSp>
          </p:grpSp>
        </p:grpSp>
        <p:sp>
          <p:nvSpPr>
            <p:cNvPr id="15" name="AutoShape 46"/>
            <p:cNvSpPr>
              <a:spLocks noChangeArrowheads="1"/>
            </p:cNvSpPr>
            <p:nvPr/>
          </p:nvSpPr>
          <p:spPr bwMode="auto">
            <a:xfrm>
              <a:off x="3089" y="3408"/>
              <a:ext cx="2070" cy="223"/>
            </a:xfrm>
            <a:prstGeom prst="roundRect">
              <a:avLst>
                <a:gd name="adj" fmla="val 44394"/>
              </a:avLst>
            </a:prstGeom>
            <a:solidFill>
              <a:srgbClr val="FFCC99"/>
            </a:solidFill>
            <a:ln w="9525">
              <a:solidFill>
                <a:schemeClr val="tx1"/>
              </a:solidFill>
              <a:round/>
              <a:headEnd/>
              <a:tailEnd/>
            </a:ln>
          </p:spPr>
          <p:txBody>
            <a:bodyPr wrap="none" anchor="ctr"/>
            <a:lstStyle/>
            <a:p>
              <a:pPr algn="ctr" defTabSz="914400"/>
              <a:r>
                <a:rPr lang="en-US">
                  <a:solidFill>
                    <a:prstClr val="black"/>
                  </a:solidFill>
                  <a:latin typeface="Arial"/>
                  <a:cs typeface="Arial"/>
                </a:rPr>
                <a:t>Memory</a:t>
              </a:r>
            </a:p>
          </p:txBody>
        </p:sp>
      </p:grpSp>
      <p:pic>
        <p:nvPicPr>
          <p:cNvPr id="2" name="Picture 1" descr="Kubota-ZD-Turf-Mowe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7" y="2295622"/>
            <a:ext cx="4324274" cy="2712815"/>
          </a:xfrm>
          <a:prstGeom prst="rect">
            <a:avLst/>
          </a:prstGeom>
        </p:spPr>
      </p:pic>
      <p:sp>
        <p:nvSpPr>
          <p:cNvPr id="48" name="TextBox 47"/>
          <p:cNvSpPr txBox="1"/>
          <p:nvPr/>
        </p:nvSpPr>
        <p:spPr>
          <a:xfrm>
            <a:off x="310896" y="978098"/>
            <a:ext cx="3062674" cy="307777"/>
          </a:xfrm>
          <a:prstGeom prst="rect">
            <a:avLst/>
          </a:prstGeom>
          <a:noFill/>
        </p:spPr>
        <p:txBody>
          <a:bodyPr wrap="square" lIns="0" tIns="0" rIns="0" bIns="0" rtlCol="0">
            <a:spAutoFit/>
          </a:bodyPr>
          <a:lstStyle/>
          <a:p>
            <a:r>
              <a:rPr lang="en-US" sz="2000" dirty="0" smtClean="0">
                <a:solidFill>
                  <a:srgbClr val="756C66"/>
                </a:solidFill>
                <a:latin typeface="Impact"/>
                <a:cs typeface="Impact"/>
              </a:rPr>
              <a:t>SERIAL VS PARALLEL</a:t>
            </a:r>
            <a:endParaRPr lang="en-US" sz="2000" dirty="0">
              <a:solidFill>
                <a:srgbClr val="756C66"/>
              </a:solidFill>
              <a:latin typeface="Impact"/>
              <a:cs typeface="Impact"/>
            </a:endParaRPr>
          </a:p>
        </p:txBody>
      </p:sp>
      <p:sp>
        <p:nvSpPr>
          <p:cNvPr id="50" name="Title 7"/>
          <p:cNvSpPr txBox="1">
            <a:spLocks/>
          </p:cNvSpPr>
          <p:nvPr/>
        </p:nvSpPr>
        <p:spPr>
          <a:xfrm>
            <a:off x="329184"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sz="3600">
                <a:solidFill>
                  <a:prstClr val="white"/>
                </a:solidFill>
              </a:rPr>
              <a:t>TYPES OF WORK</a:t>
            </a:r>
          </a:p>
        </p:txBody>
      </p:sp>
    </p:spTree>
    <p:extLst>
      <p:ext uri="{BB962C8B-B14F-4D97-AF65-F5344CB8AC3E}">
        <p14:creationId xmlns:p14="http://schemas.microsoft.com/office/powerpoint/2010/main" val="41214857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50</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One more example – for loop</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50</a:t>
            </a:fld>
            <a:endParaRPr lang="en-US">
              <a:solidFill>
                <a:srgbClr val="7F7F7F"/>
              </a:solidFill>
            </a:endParaRPr>
          </a:p>
        </p:txBody>
      </p:sp>
      <p:grpSp>
        <p:nvGrpSpPr>
          <p:cNvPr id="37894" name="Group 37893"/>
          <p:cNvGrpSpPr/>
          <p:nvPr/>
        </p:nvGrpSpPr>
        <p:grpSpPr>
          <a:xfrm>
            <a:off x="1496271" y="809466"/>
            <a:ext cx="5721412" cy="2502952"/>
            <a:chOff x="1496271" y="885666"/>
            <a:chExt cx="5721412" cy="2502952"/>
          </a:xfrm>
        </p:grpSpPr>
        <p:grpSp>
          <p:nvGrpSpPr>
            <p:cNvPr id="37892" name="Group 37891"/>
            <p:cNvGrpSpPr/>
            <p:nvPr/>
          </p:nvGrpSpPr>
          <p:grpSpPr>
            <a:xfrm>
              <a:off x="2414154" y="1325721"/>
              <a:ext cx="3657600" cy="254000"/>
              <a:chOff x="842816" y="1302623"/>
              <a:chExt cx="3657600" cy="254000"/>
            </a:xfrm>
          </p:grpSpPr>
          <p:sp>
            <p:nvSpPr>
              <p:cNvPr id="12" name="Rectangle 11"/>
              <p:cNvSpPr/>
              <p:nvPr/>
            </p:nvSpPr>
            <p:spPr>
              <a:xfrm>
                <a:off x="17572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6716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5860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8428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2505377" y="885666"/>
              <a:ext cx="3637970" cy="369332"/>
              <a:chOff x="957116" y="1337786"/>
              <a:chExt cx="3637970" cy="369332"/>
            </a:xfrm>
          </p:grpSpPr>
          <p:sp>
            <p:nvSpPr>
              <p:cNvPr id="7" name="TextBox 6"/>
              <p:cNvSpPr txBox="1"/>
              <p:nvPr/>
            </p:nvSpPr>
            <p:spPr>
              <a:xfrm>
                <a:off x="957116" y="1337786"/>
                <a:ext cx="939800" cy="369332"/>
              </a:xfrm>
              <a:prstGeom prst="rect">
                <a:avLst/>
              </a:prstGeom>
              <a:noFill/>
            </p:spPr>
            <p:txBody>
              <a:bodyPr wrap="square" rtlCol="0">
                <a:spAutoFit/>
              </a:bodyPr>
              <a:lstStyle/>
              <a:p>
                <a:r>
                  <a:rPr lang="en-US" dirty="0" smtClean="0">
                    <a:latin typeface="Arial"/>
                    <a:cs typeface="Arial"/>
                  </a:rPr>
                  <a:t>Task 0</a:t>
                </a:r>
                <a:endParaRPr lang="en-US" dirty="0">
                  <a:latin typeface="Arial"/>
                  <a:cs typeface="Arial"/>
                </a:endParaRPr>
              </a:p>
            </p:txBody>
          </p:sp>
          <p:sp>
            <p:nvSpPr>
              <p:cNvPr id="22" name="TextBox 21"/>
              <p:cNvSpPr txBox="1"/>
              <p:nvPr/>
            </p:nvSpPr>
            <p:spPr>
              <a:xfrm>
                <a:off x="1856506" y="1337786"/>
                <a:ext cx="939800" cy="369332"/>
              </a:xfrm>
              <a:prstGeom prst="rect">
                <a:avLst/>
              </a:prstGeom>
              <a:noFill/>
            </p:spPr>
            <p:txBody>
              <a:bodyPr wrap="square" rtlCol="0">
                <a:spAutoFit/>
              </a:bodyPr>
              <a:lstStyle/>
              <a:p>
                <a:r>
                  <a:rPr lang="en-US" dirty="0" smtClean="0">
                    <a:latin typeface="Arial"/>
                    <a:cs typeface="Arial"/>
                  </a:rPr>
                  <a:t>Task 1</a:t>
                </a:r>
                <a:endParaRPr lang="en-US" dirty="0">
                  <a:latin typeface="Arial"/>
                  <a:cs typeface="Arial"/>
                </a:endParaRPr>
              </a:p>
            </p:txBody>
          </p:sp>
          <p:sp>
            <p:nvSpPr>
              <p:cNvPr id="23" name="TextBox 22"/>
              <p:cNvSpPr txBox="1"/>
              <p:nvPr/>
            </p:nvSpPr>
            <p:spPr>
              <a:xfrm>
                <a:off x="2755896" y="1337786"/>
                <a:ext cx="939800" cy="369332"/>
              </a:xfrm>
              <a:prstGeom prst="rect">
                <a:avLst/>
              </a:prstGeom>
              <a:noFill/>
            </p:spPr>
            <p:txBody>
              <a:bodyPr wrap="square" rtlCol="0">
                <a:spAutoFit/>
              </a:bodyPr>
              <a:lstStyle/>
              <a:p>
                <a:r>
                  <a:rPr lang="en-US" dirty="0" smtClean="0">
                    <a:latin typeface="Arial"/>
                    <a:cs typeface="Arial"/>
                  </a:rPr>
                  <a:t>Task 2</a:t>
                </a:r>
                <a:endParaRPr lang="en-US" dirty="0">
                  <a:latin typeface="Arial"/>
                  <a:cs typeface="Arial"/>
                </a:endParaRPr>
              </a:p>
            </p:txBody>
          </p:sp>
          <p:sp>
            <p:nvSpPr>
              <p:cNvPr id="24" name="TextBox 23"/>
              <p:cNvSpPr txBox="1"/>
              <p:nvPr/>
            </p:nvSpPr>
            <p:spPr>
              <a:xfrm>
                <a:off x="3655286" y="1337786"/>
                <a:ext cx="939800" cy="369332"/>
              </a:xfrm>
              <a:prstGeom prst="rect">
                <a:avLst/>
              </a:prstGeom>
              <a:noFill/>
            </p:spPr>
            <p:txBody>
              <a:bodyPr wrap="square" rtlCol="0">
                <a:spAutoFit/>
              </a:bodyPr>
              <a:lstStyle/>
              <a:p>
                <a:r>
                  <a:rPr lang="en-US" dirty="0" smtClean="0">
                    <a:latin typeface="Arial"/>
                    <a:cs typeface="Arial"/>
                  </a:rPr>
                  <a:t>Task 3</a:t>
                </a:r>
                <a:endParaRPr lang="en-US" dirty="0">
                  <a:latin typeface="Arial"/>
                  <a:cs typeface="Arial"/>
                </a:endParaRPr>
              </a:p>
            </p:txBody>
          </p:sp>
        </p:grpSp>
        <p:cxnSp>
          <p:nvCxnSpPr>
            <p:cNvPr id="37891" name="Straight Arrow Connector 37890"/>
            <p:cNvCxnSpPr/>
            <p:nvPr/>
          </p:nvCxnSpPr>
          <p:spPr>
            <a:xfrm flipH="1">
              <a:off x="2530777" y="1556623"/>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3614884" y="1556623"/>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703616" y="1579721"/>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933868"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a:off x="3193094"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5711547"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4452320"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1" name="Straight Arrow Connector 50"/>
            <p:cNvCxnSpPr/>
            <p:nvPr/>
          </p:nvCxnSpPr>
          <p:spPr>
            <a:xfrm>
              <a:off x="5808516" y="1556623"/>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7893" name="Group 37892"/>
            <p:cNvGrpSpPr/>
            <p:nvPr/>
          </p:nvGrpSpPr>
          <p:grpSpPr>
            <a:xfrm>
              <a:off x="1496271" y="2585482"/>
              <a:ext cx="5721412" cy="803136"/>
              <a:chOff x="1496271" y="2585482"/>
              <a:chExt cx="5721412" cy="803136"/>
            </a:xfrm>
          </p:grpSpPr>
          <p:grpSp>
            <p:nvGrpSpPr>
              <p:cNvPr id="37888" name="Group 37887"/>
              <p:cNvGrpSpPr/>
              <p:nvPr/>
            </p:nvGrpSpPr>
            <p:grpSpPr>
              <a:xfrm>
                <a:off x="1496271" y="2585482"/>
                <a:ext cx="1639490" cy="803136"/>
                <a:chOff x="578394" y="1688068"/>
                <a:chExt cx="1639490" cy="803136"/>
              </a:xfrm>
            </p:grpSpPr>
            <p:sp>
              <p:nvSpPr>
                <p:cNvPr id="30" name="TextBox 29"/>
                <p:cNvSpPr txBox="1"/>
                <p:nvPr/>
              </p:nvSpPr>
              <p:spPr>
                <a:xfrm>
                  <a:off x="679994" y="2152650"/>
                  <a:ext cx="1537890" cy="338554"/>
                </a:xfrm>
                <a:prstGeom prst="rect">
                  <a:avLst/>
                </a:prstGeom>
                <a:noFill/>
              </p:spPr>
              <p:txBody>
                <a:bodyPr wrap="square" rtlCol="0">
                  <a:spAutoFit/>
                </a:bodyPr>
                <a:lstStyle/>
                <a:p>
                  <a:r>
                    <a:rPr lang="en-US" sz="1600" dirty="0" smtClean="0">
                      <a:latin typeface="Arial"/>
                      <a:cs typeface="Arial"/>
                    </a:rPr>
                    <a:t>  </a:t>
                  </a:r>
                  <a:r>
                    <a:rPr lang="en-US" sz="1600" dirty="0" err="1" smtClean="0">
                      <a:latin typeface="Arial"/>
                      <a:cs typeface="Arial"/>
                    </a:rPr>
                    <a:t>partial_sum</a:t>
                  </a:r>
                  <a:r>
                    <a:rPr lang="en-US" sz="1600" dirty="0" smtClean="0">
                      <a:latin typeface="Arial"/>
                      <a:cs typeface="Arial"/>
                    </a:rPr>
                    <a:t> </a:t>
                  </a:r>
                  <a:endParaRPr lang="en-US" sz="1600" dirty="0">
                    <a:latin typeface="Arial"/>
                    <a:cs typeface="Arial"/>
                  </a:endParaRPr>
                </a:p>
              </p:txBody>
            </p:sp>
            <p:sp>
              <p:nvSpPr>
                <p:cNvPr id="34" name="TextBox 33"/>
                <p:cNvSpPr txBox="1"/>
                <p:nvPr/>
              </p:nvSpPr>
              <p:spPr>
                <a:xfrm>
                  <a:off x="578394" y="1688068"/>
                  <a:ext cx="1639490" cy="369332"/>
                </a:xfrm>
                <a:prstGeom prst="rect">
                  <a:avLst/>
                </a:prstGeom>
                <a:noFill/>
              </p:spPr>
              <p:txBody>
                <a:bodyPr wrap="square" rtlCol="0">
                  <a:spAutoFit/>
                </a:bodyPr>
                <a:lstStyle/>
                <a:p>
                  <a:r>
                    <a:rPr lang="en-US" dirty="0" smtClean="0"/>
                    <a:t>  </a:t>
                  </a:r>
                  <a:r>
                    <a:rPr lang="en-US" sz="1600" dirty="0" smtClean="0">
                      <a:latin typeface="Arial"/>
                      <a:cs typeface="Arial"/>
                    </a:rPr>
                    <a:t> start         end</a:t>
                  </a:r>
                  <a:endParaRPr lang="en-US" sz="1600" dirty="0">
                    <a:latin typeface="Arial"/>
                    <a:cs typeface="Arial"/>
                  </a:endParaRPr>
                </a:p>
              </p:txBody>
            </p:sp>
          </p:grpSp>
          <p:grpSp>
            <p:nvGrpSpPr>
              <p:cNvPr id="31" name="Group 30"/>
              <p:cNvGrpSpPr/>
              <p:nvPr/>
            </p:nvGrpSpPr>
            <p:grpSpPr>
              <a:xfrm>
                <a:off x="5578193" y="2600871"/>
                <a:ext cx="1639490" cy="787747"/>
                <a:chOff x="7027633" y="1627257"/>
                <a:chExt cx="1639490" cy="787747"/>
              </a:xfrm>
            </p:grpSpPr>
            <p:sp>
              <p:nvSpPr>
                <p:cNvPr id="35" name="TextBox 34"/>
                <p:cNvSpPr txBox="1"/>
                <p:nvPr/>
              </p:nvSpPr>
              <p:spPr>
                <a:xfrm>
                  <a:off x="7115456" y="2076450"/>
                  <a:ext cx="1352006" cy="338554"/>
                </a:xfrm>
                <a:prstGeom prst="rect">
                  <a:avLst/>
                </a:prstGeom>
                <a:noFill/>
              </p:spPr>
              <p:txBody>
                <a:bodyPr wrap="square" rtlCol="0">
                  <a:spAutoFit/>
                </a:bodyPr>
                <a:lstStyle/>
                <a:p>
                  <a:r>
                    <a:rPr lang="en-US" sz="1600" dirty="0" err="1" smtClean="0">
                      <a:latin typeface="Arial"/>
                      <a:cs typeface="Arial"/>
                    </a:rPr>
                    <a:t>partial_sum</a:t>
                  </a:r>
                  <a:r>
                    <a:rPr lang="en-US" sz="1600" dirty="0" smtClean="0">
                      <a:latin typeface="Arial"/>
                      <a:cs typeface="Arial"/>
                    </a:rPr>
                    <a:t> </a:t>
                  </a:r>
                  <a:endParaRPr lang="en-US" sz="1600" dirty="0">
                    <a:latin typeface="Arial"/>
                    <a:cs typeface="Arial"/>
                  </a:endParaRPr>
                </a:p>
              </p:txBody>
            </p:sp>
            <p:sp>
              <p:nvSpPr>
                <p:cNvPr id="36" name="TextBox 35"/>
                <p:cNvSpPr txBox="1"/>
                <p:nvPr/>
              </p:nvSpPr>
              <p:spPr>
                <a:xfrm>
                  <a:off x="7027633" y="1627257"/>
                  <a:ext cx="1639490" cy="338554"/>
                </a:xfrm>
                <a:prstGeom prst="rect">
                  <a:avLst/>
                </a:prstGeom>
                <a:noFill/>
              </p:spPr>
              <p:txBody>
                <a:bodyPr wrap="square" rtlCol="0">
                  <a:spAutoFit/>
                </a:bodyPr>
                <a:lstStyle/>
                <a:p>
                  <a:r>
                    <a:rPr lang="en-US" sz="1600" dirty="0">
                      <a:latin typeface="Arial"/>
                      <a:cs typeface="Arial"/>
                    </a:rPr>
                    <a:t>s</a:t>
                  </a:r>
                  <a:r>
                    <a:rPr lang="en-US" sz="1600" dirty="0" smtClean="0">
                      <a:latin typeface="Arial"/>
                      <a:cs typeface="Arial"/>
                    </a:rPr>
                    <a:t>tart       </a:t>
                  </a:r>
                  <a:r>
                    <a:rPr lang="en-US" sz="1600" dirty="0" smtClean="0">
                      <a:solidFill>
                        <a:srgbClr val="FF0000"/>
                      </a:solidFill>
                      <a:latin typeface="Arial"/>
                      <a:cs typeface="Arial"/>
                    </a:rPr>
                    <a:t>end</a:t>
                  </a:r>
                  <a:endParaRPr lang="en-US" sz="1600" dirty="0">
                    <a:solidFill>
                      <a:srgbClr val="FF0000"/>
                    </a:solidFill>
                    <a:latin typeface="Arial"/>
                    <a:cs typeface="Arial"/>
                  </a:endParaRPr>
                </a:p>
              </p:txBody>
            </p:sp>
          </p:grpSp>
          <p:grpSp>
            <p:nvGrpSpPr>
              <p:cNvPr id="45" name="Group 44"/>
              <p:cNvGrpSpPr/>
              <p:nvPr/>
            </p:nvGrpSpPr>
            <p:grpSpPr>
              <a:xfrm>
                <a:off x="2984560" y="2600871"/>
                <a:ext cx="1639490" cy="787747"/>
                <a:chOff x="578394" y="1703457"/>
                <a:chExt cx="1639490" cy="787747"/>
              </a:xfrm>
            </p:grpSpPr>
            <p:sp>
              <p:nvSpPr>
                <p:cNvPr id="46" name="TextBox 45"/>
                <p:cNvSpPr txBox="1"/>
                <p:nvPr/>
              </p:nvSpPr>
              <p:spPr>
                <a:xfrm>
                  <a:off x="578394" y="2152650"/>
                  <a:ext cx="1453606" cy="338554"/>
                </a:xfrm>
                <a:prstGeom prst="rect">
                  <a:avLst/>
                </a:prstGeom>
                <a:noFill/>
              </p:spPr>
              <p:txBody>
                <a:bodyPr wrap="square" rtlCol="0">
                  <a:spAutoFit/>
                </a:bodyPr>
                <a:lstStyle/>
                <a:p>
                  <a:r>
                    <a:rPr lang="en-US" sz="1600" dirty="0" smtClean="0">
                      <a:latin typeface="Arial"/>
                      <a:cs typeface="Arial"/>
                    </a:rPr>
                    <a:t> </a:t>
                  </a:r>
                  <a:r>
                    <a:rPr lang="en-US" sz="1600" dirty="0" err="1" smtClean="0">
                      <a:latin typeface="Arial"/>
                      <a:cs typeface="Arial"/>
                    </a:rPr>
                    <a:t>partial_sum</a:t>
                  </a:r>
                  <a:r>
                    <a:rPr lang="en-US" sz="1600" dirty="0" smtClean="0">
                      <a:latin typeface="Arial"/>
                      <a:cs typeface="Arial"/>
                    </a:rPr>
                    <a:t> </a:t>
                  </a:r>
                  <a:endParaRPr lang="en-US" sz="1600" dirty="0">
                    <a:latin typeface="Arial"/>
                    <a:cs typeface="Arial"/>
                  </a:endParaRPr>
                </a:p>
              </p:txBody>
            </p:sp>
            <p:sp>
              <p:nvSpPr>
                <p:cNvPr id="47" name="TextBox 46"/>
                <p:cNvSpPr txBox="1"/>
                <p:nvPr/>
              </p:nvSpPr>
              <p:spPr>
                <a:xfrm>
                  <a:off x="578394" y="1703457"/>
                  <a:ext cx="1639490" cy="338554"/>
                </a:xfrm>
                <a:prstGeom prst="rect">
                  <a:avLst/>
                </a:prstGeom>
                <a:noFill/>
              </p:spPr>
              <p:txBody>
                <a:bodyPr wrap="square" rtlCol="0">
                  <a:spAutoFit/>
                </a:bodyPr>
                <a:lstStyle/>
                <a:p>
                  <a:r>
                    <a:rPr lang="en-US" sz="1600" dirty="0">
                      <a:latin typeface="Arial"/>
                      <a:cs typeface="Arial"/>
                    </a:rPr>
                    <a:t>s</a:t>
                  </a:r>
                  <a:r>
                    <a:rPr lang="en-US" sz="1600" dirty="0" smtClean="0">
                      <a:latin typeface="Arial"/>
                      <a:cs typeface="Arial"/>
                    </a:rPr>
                    <a:t>tart        end</a:t>
                  </a:r>
                  <a:endParaRPr lang="en-US" sz="1600" dirty="0">
                    <a:latin typeface="Arial"/>
                    <a:cs typeface="Arial"/>
                  </a:endParaRPr>
                </a:p>
              </p:txBody>
            </p:sp>
          </p:grpSp>
          <p:grpSp>
            <p:nvGrpSpPr>
              <p:cNvPr id="52" name="Group 51"/>
              <p:cNvGrpSpPr/>
              <p:nvPr/>
            </p:nvGrpSpPr>
            <p:grpSpPr>
              <a:xfrm>
                <a:off x="4268354" y="2600871"/>
                <a:ext cx="1639490" cy="787747"/>
                <a:chOff x="7027633" y="1627257"/>
                <a:chExt cx="1639490" cy="787747"/>
              </a:xfrm>
            </p:grpSpPr>
            <p:sp>
              <p:nvSpPr>
                <p:cNvPr id="53" name="TextBox 52"/>
                <p:cNvSpPr txBox="1"/>
                <p:nvPr/>
              </p:nvSpPr>
              <p:spPr>
                <a:xfrm>
                  <a:off x="7115456" y="2076450"/>
                  <a:ext cx="1352006" cy="338554"/>
                </a:xfrm>
                <a:prstGeom prst="rect">
                  <a:avLst/>
                </a:prstGeom>
                <a:noFill/>
              </p:spPr>
              <p:txBody>
                <a:bodyPr wrap="square" rtlCol="0">
                  <a:spAutoFit/>
                </a:bodyPr>
                <a:lstStyle/>
                <a:p>
                  <a:r>
                    <a:rPr lang="en-US" sz="1600" dirty="0" err="1" smtClean="0">
                      <a:latin typeface="Arial"/>
                      <a:cs typeface="Arial"/>
                    </a:rPr>
                    <a:t>partial_sum</a:t>
                  </a:r>
                  <a:r>
                    <a:rPr lang="en-US" sz="1600" dirty="0" smtClean="0">
                      <a:latin typeface="Arial"/>
                      <a:cs typeface="Arial"/>
                    </a:rPr>
                    <a:t> </a:t>
                  </a:r>
                  <a:endParaRPr lang="en-US" sz="1600" dirty="0">
                    <a:latin typeface="Arial"/>
                    <a:cs typeface="Arial"/>
                  </a:endParaRPr>
                </a:p>
              </p:txBody>
            </p:sp>
            <p:sp>
              <p:nvSpPr>
                <p:cNvPr id="54" name="TextBox 53"/>
                <p:cNvSpPr txBox="1"/>
                <p:nvPr/>
              </p:nvSpPr>
              <p:spPr>
                <a:xfrm>
                  <a:off x="7027633" y="1627257"/>
                  <a:ext cx="1639490" cy="338554"/>
                </a:xfrm>
                <a:prstGeom prst="rect">
                  <a:avLst/>
                </a:prstGeom>
                <a:noFill/>
              </p:spPr>
              <p:txBody>
                <a:bodyPr wrap="square" rtlCol="0">
                  <a:spAutoFit/>
                </a:bodyPr>
                <a:lstStyle/>
                <a:p>
                  <a:r>
                    <a:rPr lang="en-US" sz="1600" dirty="0">
                      <a:latin typeface="Arial"/>
                      <a:cs typeface="Arial"/>
                    </a:rPr>
                    <a:t>s</a:t>
                  </a:r>
                  <a:r>
                    <a:rPr lang="en-US" sz="1600" dirty="0" smtClean="0">
                      <a:latin typeface="Arial"/>
                      <a:cs typeface="Arial"/>
                    </a:rPr>
                    <a:t>tart       end</a:t>
                  </a:r>
                  <a:endParaRPr lang="en-US" sz="1600" dirty="0">
                    <a:latin typeface="Arial"/>
                    <a:cs typeface="Arial"/>
                  </a:endParaRPr>
                </a:p>
              </p:txBody>
            </p:sp>
          </p:grpSp>
        </p:grpSp>
      </p:grpSp>
      <p:grpSp>
        <p:nvGrpSpPr>
          <p:cNvPr id="10" name="Group 9"/>
          <p:cNvGrpSpPr/>
          <p:nvPr/>
        </p:nvGrpSpPr>
        <p:grpSpPr>
          <a:xfrm>
            <a:off x="1692568" y="3305096"/>
            <a:ext cx="4567205" cy="2170636"/>
            <a:chOff x="1692568" y="3305096"/>
            <a:chExt cx="4567205" cy="2170636"/>
          </a:xfrm>
        </p:grpSpPr>
        <p:sp>
          <p:nvSpPr>
            <p:cNvPr id="2" name="Oval 1"/>
            <p:cNvSpPr>
              <a:spLocks noChangeAspect="1"/>
            </p:cNvSpPr>
            <p:nvPr/>
          </p:nvSpPr>
          <p:spPr>
            <a:xfrm>
              <a:off x="1692568" y="4314444"/>
              <a:ext cx="1155700" cy="1161288"/>
            </a:xfrm>
            <a:prstGeom prst="ellipse">
              <a:avLst/>
            </a:prstGeom>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Arial"/>
                  <a:cs typeface="Arial"/>
                </a:rPr>
                <a:t>sum</a:t>
              </a:r>
              <a:endParaRPr lang="en-US" sz="2400" dirty="0">
                <a:latin typeface="Arial"/>
                <a:cs typeface="Arial"/>
              </a:endParaRPr>
            </a:p>
          </p:txBody>
        </p:sp>
        <p:cxnSp>
          <p:nvCxnSpPr>
            <p:cNvPr id="39" name="Straight Arrow Connector 38"/>
            <p:cNvCxnSpPr/>
            <p:nvPr/>
          </p:nvCxnSpPr>
          <p:spPr>
            <a:xfrm flipH="1">
              <a:off x="2270418" y="3305096"/>
              <a:ext cx="143736" cy="97124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2729536" y="3305096"/>
              <a:ext cx="1007732" cy="114131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2848268" y="3305096"/>
              <a:ext cx="2266958" cy="143200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2848268" y="3312418"/>
              <a:ext cx="3411505" cy="180568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648848" y="4695666"/>
            <a:ext cx="939800" cy="369332"/>
          </a:xfrm>
          <a:prstGeom prst="rect">
            <a:avLst/>
          </a:prstGeom>
          <a:noFill/>
        </p:spPr>
        <p:txBody>
          <a:bodyPr wrap="square" rtlCol="0">
            <a:spAutoFit/>
          </a:bodyPr>
          <a:lstStyle/>
          <a:p>
            <a:r>
              <a:rPr lang="en-US" dirty="0" smtClean="0">
                <a:latin typeface="Arial"/>
                <a:cs typeface="Arial"/>
              </a:rPr>
              <a:t>Task 0</a:t>
            </a:r>
            <a:endParaRPr lang="en-US" dirty="0">
              <a:latin typeface="Arial"/>
              <a:cs typeface="Arial"/>
            </a:endParaRPr>
          </a:p>
        </p:txBody>
      </p:sp>
      <p:sp>
        <p:nvSpPr>
          <p:cNvPr id="11" name="TextBox 10"/>
          <p:cNvSpPr txBox="1"/>
          <p:nvPr/>
        </p:nvSpPr>
        <p:spPr>
          <a:xfrm>
            <a:off x="4583587" y="4559300"/>
            <a:ext cx="4109563" cy="1477328"/>
          </a:xfrm>
          <a:prstGeom prst="rect">
            <a:avLst/>
          </a:prstGeom>
          <a:noFill/>
        </p:spPr>
        <p:txBody>
          <a:bodyPr wrap="square" rtlCol="0">
            <a:spAutoFit/>
          </a:bodyPr>
          <a:lstStyle/>
          <a:p>
            <a:pPr marL="285750" indent="-285750">
              <a:buFont typeface="Arial"/>
              <a:buChar char="•"/>
            </a:pPr>
            <a:r>
              <a:rPr lang="en-US" b="1" i="1" dirty="0" smtClean="0">
                <a:latin typeface="Arial"/>
                <a:cs typeface="Arial"/>
              </a:rPr>
              <a:t>Task 1 to </a:t>
            </a:r>
            <a:r>
              <a:rPr lang="en-US" b="1" i="1" dirty="0" err="1" smtClean="0">
                <a:latin typeface="Arial"/>
                <a:cs typeface="Arial"/>
              </a:rPr>
              <a:t>totalTasks</a:t>
            </a:r>
            <a:r>
              <a:rPr lang="en-US" b="1" i="1" dirty="0" smtClean="0">
                <a:latin typeface="Arial"/>
                <a:cs typeface="Arial"/>
              </a:rPr>
              <a:t> - 1 </a:t>
            </a:r>
            <a:r>
              <a:rPr lang="en-US" dirty="0" smtClean="0">
                <a:latin typeface="Arial"/>
                <a:cs typeface="Arial"/>
              </a:rPr>
              <a:t>send </a:t>
            </a:r>
            <a:r>
              <a:rPr lang="en-US" dirty="0" err="1" smtClean="0">
                <a:solidFill>
                  <a:srgbClr val="FF0000"/>
                </a:solidFill>
                <a:latin typeface="Arial"/>
                <a:cs typeface="Arial"/>
              </a:rPr>
              <a:t>partial_sum</a:t>
            </a:r>
            <a:r>
              <a:rPr lang="en-US" dirty="0" smtClean="0">
                <a:latin typeface="Arial"/>
                <a:cs typeface="Arial"/>
              </a:rPr>
              <a:t> to </a:t>
            </a:r>
            <a:r>
              <a:rPr lang="en-US" i="1" dirty="0" smtClean="0">
                <a:latin typeface="Arial"/>
                <a:cs typeface="Arial"/>
              </a:rPr>
              <a:t>task 0</a:t>
            </a:r>
            <a:r>
              <a:rPr lang="en-US" dirty="0" smtClean="0">
                <a:latin typeface="Arial"/>
                <a:cs typeface="Arial"/>
              </a:rPr>
              <a:t>  </a:t>
            </a:r>
          </a:p>
          <a:p>
            <a:endParaRPr lang="en-US" b="1" i="1" dirty="0">
              <a:solidFill>
                <a:srgbClr val="000000"/>
              </a:solidFill>
              <a:latin typeface="Arial"/>
              <a:cs typeface="Arial"/>
            </a:endParaRPr>
          </a:p>
          <a:p>
            <a:pPr marL="285750" indent="-285750">
              <a:buFont typeface="Arial"/>
              <a:buChar char="•"/>
            </a:pPr>
            <a:r>
              <a:rPr lang="en-US" b="1" i="1" dirty="0" smtClean="0">
                <a:solidFill>
                  <a:srgbClr val="000000"/>
                </a:solidFill>
                <a:latin typeface="Arial"/>
                <a:cs typeface="Arial"/>
              </a:rPr>
              <a:t>Tasks 0</a:t>
            </a:r>
            <a:r>
              <a:rPr lang="en-US" dirty="0">
                <a:latin typeface="Arial"/>
                <a:cs typeface="Arial"/>
              </a:rPr>
              <a:t> </a:t>
            </a:r>
            <a:r>
              <a:rPr lang="en-US" dirty="0" smtClean="0">
                <a:latin typeface="Arial"/>
                <a:cs typeface="Arial"/>
              </a:rPr>
              <a:t>receives </a:t>
            </a:r>
            <a:r>
              <a:rPr lang="en-US" dirty="0" err="1" smtClean="0">
                <a:solidFill>
                  <a:srgbClr val="FF0000"/>
                </a:solidFill>
                <a:latin typeface="Arial"/>
                <a:cs typeface="Arial"/>
              </a:rPr>
              <a:t>partial_sum</a:t>
            </a:r>
            <a:r>
              <a:rPr lang="en-US" dirty="0" smtClean="0">
                <a:latin typeface="Arial"/>
                <a:cs typeface="Arial"/>
              </a:rPr>
              <a:t> from </a:t>
            </a:r>
            <a:r>
              <a:rPr lang="en-US" i="1" dirty="0" smtClean="0">
                <a:latin typeface="Arial"/>
                <a:cs typeface="Arial"/>
              </a:rPr>
              <a:t>task 1 to </a:t>
            </a:r>
            <a:r>
              <a:rPr lang="en-US" i="1" dirty="0" err="1" smtClean="0">
                <a:latin typeface="Arial"/>
                <a:cs typeface="Arial"/>
              </a:rPr>
              <a:t>totalTasks</a:t>
            </a:r>
            <a:r>
              <a:rPr lang="en-US" i="1" dirty="0" smtClean="0">
                <a:latin typeface="Arial"/>
                <a:cs typeface="Arial"/>
              </a:rPr>
              <a:t> - 1</a:t>
            </a:r>
            <a:endParaRPr lang="en-US" i="1" dirty="0">
              <a:latin typeface="Arial"/>
              <a:cs typeface="Arial"/>
            </a:endParaRPr>
          </a:p>
        </p:txBody>
      </p:sp>
    </p:spTree>
    <p:extLst>
      <p:ext uri="{BB962C8B-B14F-4D97-AF65-F5344CB8AC3E}">
        <p14:creationId xmlns:p14="http://schemas.microsoft.com/office/powerpoint/2010/main" val="30805843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51</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One more example – for loop</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51</a:t>
            </a:fld>
            <a:endParaRPr lang="en-US">
              <a:solidFill>
                <a:srgbClr val="7F7F7F"/>
              </a:solidFill>
            </a:endParaRPr>
          </a:p>
        </p:txBody>
      </p:sp>
      <p:sp>
        <p:nvSpPr>
          <p:cNvPr id="9" name="Rectangle 8"/>
          <p:cNvSpPr/>
          <p:nvPr/>
        </p:nvSpPr>
        <p:spPr>
          <a:xfrm>
            <a:off x="215900" y="1308100"/>
            <a:ext cx="8661400" cy="4571999"/>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smtClean="0">
                <a:solidFill>
                  <a:srgbClr val="FF0000"/>
                </a:solidFill>
                <a:latin typeface="Courier New"/>
                <a:cs typeface="Courier New"/>
              </a:rPr>
              <a:t>if </a:t>
            </a:r>
            <a:r>
              <a:rPr lang="en-US" sz="2000" b="1" dirty="0">
                <a:solidFill>
                  <a:srgbClr val="FF0000"/>
                </a:solidFill>
                <a:latin typeface="Courier New"/>
                <a:cs typeface="Courier New"/>
              </a:rPr>
              <a:t>( </a:t>
            </a:r>
            <a:r>
              <a:rPr lang="en-US" sz="2000" b="1" dirty="0" err="1">
                <a:solidFill>
                  <a:srgbClr val="FF0000"/>
                </a:solidFill>
                <a:latin typeface="Courier New"/>
                <a:cs typeface="Courier New"/>
              </a:rPr>
              <a:t>myRank</a:t>
            </a:r>
            <a:r>
              <a:rPr lang="en-US" sz="2000" b="1" dirty="0">
                <a:solidFill>
                  <a:srgbClr val="FF0000"/>
                </a:solidFill>
                <a:latin typeface="Courier New"/>
                <a:cs typeface="Courier New"/>
              </a:rPr>
              <a:t> == 0 )</a:t>
            </a:r>
            <a:r>
              <a:rPr lang="en-US" sz="2000" dirty="0">
                <a:solidFill>
                  <a:schemeClr val="tx1"/>
                </a:solidFill>
                <a:latin typeface="Courier New"/>
                <a:cs typeface="Courier New"/>
              </a:rPr>
              <a:t>{</a:t>
            </a:r>
          </a:p>
          <a:p>
            <a:r>
              <a:rPr lang="en-US" sz="2000" dirty="0">
                <a:solidFill>
                  <a:schemeClr val="tx1"/>
                </a:solidFill>
                <a:latin typeface="Courier New"/>
                <a:cs typeface="Courier New"/>
              </a:rPr>
              <a:t>      sum=</a:t>
            </a:r>
            <a:r>
              <a:rPr lang="en-US" sz="2000" dirty="0" err="1">
                <a:solidFill>
                  <a:schemeClr val="tx1"/>
                </a:solidFill>
                <a:latin typeface="Courier New"/>
                <a:cs typeface="Courier New"/>
              </a:rPr>
              <a:t>partial_sum</a:t>
            </a:r>
            <a:r>
              <a:rPr lang="en-US" sz="2000" dirty="0">
                <a:solidFill>
                  <a:schemeClr val="tx1"/>
                </a:solidFill>
                <a:latin typeface="Courier New"/>
                <a:cs typeface="Courier New"/>
              </a:rPr>
              <a:t>;</a:t>
            </a:r>
          </a:p>
          <a:p>
            <a:r>
              <a:rPr lang="da-DK" sz="2000" dirty="0" smtClean="0">
                <a:solidFill>
                  <a:schemeClr val="tx1"/>
                </a:solidFill>
                <a:latin typeface="Courier New"/>
                <a:cs typeface="Courier New"/>
              </a:rPr>
              <a:t>      for </a:t>
            </a:r>
            <a:r>
              <a:rPr lang="da-DK" sz="2000" dirty="0">
                <a:solidFill>
                  <a:schemeClr val="tx1"/>
                </a:solidFill>
                <a:latin typeface="Courier New"/>
                <a:cs typeface="Courier New"/>
              </a:rPr>
              <a:t>(</a:t>
            </a:r>
            <a:r>
              <a:rPr lang="da-DK" sz="2000" b="1" dirty="0">
                <a:solidFill>
                  <a:srgbClr val="FF0000"/>
                </a:solidFill>
                <a:latin typeface="Courier New"/>
                <a:cs typeface="Courier New"/>
              </a:rPr>
              <a:t>i=1;i&lt;</a:t>
            </a:r>
            <a:r>
              <a:rPr lang="da-DK" sz="2000" b="1" dirty="0" err="1">
                <a:solidFill>
                  <a:srgbClr val="FF0000"/>
                </a:solidFill>
                <a:latin typeface="Courier New"/>
                <a:cs typeface="Courier New"/>
              </a:rPr>
              <a:t>totalTasks</a:t>
            </a:r>
            <a:r>
              <a:rPr lang="da-DK" sz="2000" dirty="0" err="1">
                <a:solidFill>
                  <a:schemeClr val="tx1"/>
                </a:solidFill>
                <a:latin typeface="Courier New"/>
                <a:cs typeface="Courier New"/>
              </a:rPr>
              <a:t>;i</a:t>
            </a:r>
            <a:r>
              <a:rPr lang="da-DK" sz="2000" dirty="0">
                <a:solidFill>
                  <a:schemeClr val="tx1"/>
                </a:solidFill>
                <a:latin typeface="Courier New"/>
                <a:cs typeface="Courier New"/>
              </a:rPr>
              <a:t>++) {</a:t>
            </a:r>
          </a:p>
          <a:p>
            <a:r>
              <a:rPr lang="da-DK" sz="2000" dirty="0">
                <a:solidFill>
                  <a:schemeClr val="tx1"/>
                </a:solidFill>
                <a:latin typeface="Courier New"/>
                <a:cs typeface="Courier New"/>
              </a:rPr>
              <a:t>      </a:t>
            </a:r>
            <a:r>
              <a:rPr lang="da-DK" sz="2000" dirty="0" smtClean="0">
                <a:solidFill>
                  <a:schemeClr val="tx1"/>
                </a:solidFill>
                <a:latin typeface="Courier New"/>
                <a:cs typeface="Courier New"/>
              </a:rPr>
              <a:t>    </a:t>
            </a:r>
            <a:r>
              <a:rPr lang="da-DK" sz="2000" b="1" dirty="0" err="1">
                <a:solidFill>
                  <a:srgbClr val="FF0000"/>
                </a:solidFill>
                <a:latin typeface="Courier New"/>
                <a:cs typeface="Courier New"/>
              </a:rPr>
              <a:t>MPI_Recv</a:t>
            </a:r>
            <a:r>
              <a:rPr lang="da-DK" sz="2000" dirty="0">
                <a:solidFill>
                  <a:schemeClr val="tx1"/>
                </a:solidFill>
                <a:latin typeface="Courier New"/>
                <a:cs typeface="Courier New"/>
              </a:rPr>
              <a:t>( </a:t>
            </a:r>
            <a:r>
              <a:rPr lang="da-DK" sz="2000" b="1" dirty="0">
                <a:solidFill>
                  <a:srgbClr val="0000FF"/>
                </a:solidFill>
                <a:latin typeface="Courier New"/>
                <a:cs typeface="Courier New"/>
              </a:rPr>
              <a:t>&amp;</a:t>
            </a:r>
            <a:r>
              <a:rPr lang="da-DK" sz="2000" b="1" dirty="0" err="1">
                <a:solidFill>
                  <a:srgbClr val="0000FF"/>
                </a:solidFill>
                <a:latin typeface="Courier New"/>
                <a:cs typeface="Courier New"/>
              </a:rPr>
              <a:t>partial_sum</a:t>
            </a:r>
            <a:r>
              <a:rPr lang="da-DK" sz="2000" dirty="0">
                <a:solidFill>
                  <a:schemeClr val="tx1"/>
                </a:solidFill>
                <a:latin typeface="Courier New"/>
                <a:cs typeface="Courier New"/>
              </a:rPr>
              <a:t>, 1 , MPI_INT</a:t>
            </a:r>
            <a:r>
              <a:rPr lang="da-DK" sz="2000" dirty="0" smtClean="0">
                <a:solidFill>
                  <a:schemeClr val="tx1"/>
                </a:solidFill>
                <a:latin typeface="Courier New"/>
                <a:cs typeface="Courier New"/>
              </a:rPr>
              <a:t>, </a:t>
            </a:r>
            <a:r>
              <a:rPr lang="da-DK" sz="2000" b="1" dirty="0" smtClean="0">
                <a:solidFill>
                  <a:srgbClr val="0000FF"/>
                </a:solidFill>
                <a:latin typeface="Courier New"/>
                <a:cs typeface="Courier New"/>
              </a:rPr>
              <a:t>i</a:t>
            </a:r>
            <a:r>
              <a:rPr lang="da-DK" sz="2000" dirty="0" smtClean="0">
                <a:solidFill>
                  <a:schemeClr val="tx1"/>
                </a:solidFill>
                <a:latin typeface="Courier New"/>
                <a:cs typeface="Courier New"/>
              </a:rPr>
              <a:t> ,0</a:t>
            </a:r>
            <a:r>
              <a:rPr lang="da-DK" sz="2000" dirty="0">
                <a:solidFill>
                  <a:schemeClr val="tx1"/>
                </a:solidFill>
                <a:latin typeface="Courier New"/>
                <a:cs typeface="Courier New"/>
              </a:rPr>
              <a:t>, MPI_COMM_WORLD</a:t>
            </a:r>
            <a:r>
              <a:rPr lang="da-DK" sz="2000" dirty="0" smtClean="0">
                <a:solidFill>
                  <a:schemeClr val="tx1"/>
                </a:solidFill>
                <a:latin typeface="Courier New"/>
                <a:cs typeface="Courier New"/>
              </a:rPr>
              <a:t>, MPI_STATUS_IGNORE)</a:t>
            </a:r>
            <a:r>
              <a:rPr lang="da-DK" sz="2000" dirty="0">
                <a:solidFill>
                  <a:schemeClr val="tx1"/>
                </a:solidFill>
                <a:latin typeface="Courier New"/>
                <a:cs typeface="Courier New"/>
              </a:rPr>
              <a:t>;</a:t>
            </a:r>
          </a:p>
          <a:p>
            <a:r>
              <a:rPr lang="da-DK" sz="2000" dirty="0" smtClean="0">
                <a:solidFill>
                  <a:schemeClr val="tx1"/>
                </a:solidFill>
                <a:latin typeface="Courier New"/>
                <a:cs typeface="Courier New"/>
              </a:rPr>
              <a:t>          </a:t>
            </a:r>
            <a:r>
              <a:rPr lang="da-DK" sz="2000" b="1" i="1" dirty="0" smtClean="0">
                <a:solidFill>
                  <a:schemeClr val="tx1"/>
                </a:solidFill>
                <a:latin typeface="Courier New"/>
                <a:cs typeface="Courier New"/>
              </a:rPr>
              <a:t>sum+=</a:t>
            </a:r>
            <a:r>
              <a:rPr lang="da-DK" sz="2000" b="1" i="1" dirty="0" err="1" smtClean="0">
                <a:solidFill>
                  <a:schemeClr val="tx1"/>
                </a:solidFill>
                <a:latin typeface="Courier New"/>
                <a:cs typeface="Courier New"/>
              </a:rPr>
              <a:t>partial_sum</a:t>
            </a:r>
            <a:r>
              <a:rPr lang="da-DK" sz="2000" dirty="0" smtClean="0">
                <a:solidFill>
                  <a:schemeClr val="tx1"/>
                </a:solidFill>
                <a:latin typeface="Courier New"/>
                <a:cs typeface="Courier New"/>
              </a:rPr>
              <a:t>;</a:t>
            </a:r>
          </a:p>
          <a:p>
            <a:r>
              <a:rPr lang="da-DK" sz="2000" dirty="0" smtClean="0">
                <a:solidFill>
                  <a:schemeClr val="tx1"/>
                </a:solidFill>
                <a:latin typeface="Courier New"/>
                <a:cs typeface="Courier New"/>
              </a:rPr>
              <a:t>      </a:t>
            </a:r>
            <a:r>
              <a:rPr lang="da-DK" sz="2000" dirty="0">
                <a:solidFill>
                  <a:schemeClr val="tx1"/>
                </a:solidFill>
                <a:latin typeface="Courier New"/>
                <a:cs typeface="Courier New"/>
              </a:rPr>
              <a:t>}</a:t>
            </a:r>
          </a:p>
          <a:p>
            <a:r>
              <a:rPr lang="en-US" sz="2000" dirty="0">
                <a:solidFill>
                  <a:schemeClr val="tx1"/>
                </a:solidFill>
                <a:latin typeface="Courier New"/>
                <a:cs typeface="Courier New"/>
              </a:rPr>
              <a:t>      </a:t>
            </a:r>
            <a:r>
              <a:rPr lang="en-US" sz="2000" dirty="0" err="1">
                <a:solidFill>
                  <a:schemeClr val="tx1"/>
                </a:solidFill>
                <a:latin typeface="Courier New"/>
                <a:cs typeface="Courier New"/>
              </a:rPr>
              <a:t>printf</a:t>
            </a:r>
            <a:r>
              <a:rPr lang="en-US" sz="2000" dirty="0">
                <a:solidFill>
                  <a:schemeClr val="tx1"/>
                </a:solidFill>
                <a:latin typeface="Courier New"/>
                <a:cs typeface="Courier New"/>
              </a:rPr>
              <a:t>("\</a:t>
            </a:r>
            <a:r>
              <a:rPr lang="en-US" sz="2000" dirty="0" err="1">
                <a:solidFill>
                  <a:schemeClr val="tx1"/>
                </a:solidFill>
                <a:latin typeface="Courier New"/>
                <a:cs typeface="Courier New"/>
              </a:rPr>
              <a:t>nSum</a:t>
            </a:r>
            <a:r>
              <a:rPr lang="en-US" sz="2000" dirty="0">
                <a:solidFill>
                  <a:schemeClr val="tx1"/>
                </a:solidFill>
                <a:latin typeface="Courier New"/>
                <a:cs typeface="Courier New"/>
              </a:rPr>
              <a:t> is %d\n", sum);</a:t>
            </a:r>
          </a:p>
          <a:p>
            <a:r>
              <a:rPr lang="en-US" sz="2000" dirty="0">
                <a:solidFill>
                  <a:schemeClr val="tx1"/>
                </a:solidFill>
                <a:latin typeface="Courier New"/>
                <a:cs typeface="Courier New"/>
              </a:rPr>
              <a:t>    </a:t>
            </a:r>
            <a:r>
              <a:rPr lang="en-US" sz="2000" dirty="0" smtClean="0">
                <a:solidFill>
                  <a:schemeClr val="tx1"/>
                </a:solidFill>
                <a:latin typeface="Courier New"/>
                <a:cs typeface="Courier New"/>
              </a:rPr>
              <a:t>}</a:t>
            </a:r>
          </a:p>
          <a:p>
            <a:r>
              <a:rPr lang="da-DK" sz="2000" b="1" dirty="0" err="1" smtClean="0">
                <a:solidFill>
                  <a:srgbClr val="FF0000"/>
                </a:solidFill>
                <a:latin typeface="Courier New"/>
                <a:cs typeface="Courier New"/>
              </a:rPr>
              <a:t>else</a:t>
            </a:r>
            <a:r>
              <a:rPr lang="da-DK" sz="2000" dirty="0" smtClean="0">
                <a:solidFill>
                  <a:schemeClr val="tx1"/>
                </a:solidFill>
                <a:latin typeface="Courier New"/>
                <a:cs typeface="Courier New"/>
              </a:rPr>
              <a:t>{</a:t>
            </a:r>
            <a:endParaRPr lang="da-DK" sz="2000" dirty="0">
              <a:solidFill>
                <a:schemeClr val="tx1"/>
              </a:solidFill>
              <a:latin typeface="Courier New"/>
              <a:cs typeface="Courier New"/>
            </a:endParaRPr>
          </a:p>
          <a:p>
            <a:r>
              <a:rPr lang="da-DK" sz="2000" dirty="0">
                <a:solidFill>
                  <a:schemeClr val="tx1"/>
                </a:solidFill>
                <a:latin typeface="Courier New"/>
                <a:cs typeface="Courier New"/>
              </a:rPr>
              <a:t>      </a:t>
            </a:r>
            <a:r>
              <a:rPr lang="da-DK" sz="2000" b="1" dirty="0" err="1" smtClean="0">
                <a:solidFill>
                  <a:srgbClr val="FF0000"/>
                </a:solidFill>
                <a:latin typeface="Courier New"/>
                <a:cs typeface="Courier New"/>
              </a:rPr>
              <a:t>MPI_Send</a:t>
            </a:r>
            <a:r>
              <a:rPr lang="da-DK" sz="2000" dirty="0">
                <a:solidFill>
                  <a:schemeClr val="tx1"/>
                </a:solidFill>
                <a:latin typeface="Courier New"/>
                <a:cs typeface="Courier New"/>
              </a:rPr>
              <a:t>( </a:t>
            </a:r>
            <a:r>
              <a:rPr lang="da-DK" sz="2000" b="1" dirty="0">
                <a:solidFill>
                  <a:srgbClr val="0000FF"/>
                </a:solidFill>
                <a:latin typeface="Courier New"/>
                <a:cs typeface="Courier New"/>
              </a:rPr>
              <a:t>&amp;</a:t>
            </a:r>
            <a:r>
              <a:rPr lang="da-DK" sz="2000" b="1" dirty="0" err="1">
                <a:solidFill>
                  <a:srgbClr val="0000FF"/>
                </a:solidFill>
                <a:latin typeface="Courier New"/>
                <a:cs typeface="Courier New"/>
              </a:rPr>
              <a:t>partial_sum</a:t>
            </a:r>
            <a:r>
              <a:rPr lang="da-DK" sz="2000" dirty="0">
                <a:solidFill>
                  <a:schemeClr val="tx1"/>
                </a:solidFill>
                <a:latin typeface="Courier New"/>
                <a:cs typeface="Courier New"/>
              </a:rPr>
              <a:t>, 1 , MPI_INT</a:t>
            </a:r>
            <a:r>
              <a:rPr lang="da-DK" sz="2000" dirty="0" smtClean="0">
                <a:solidFill>
                  <a:schemeClr val="tx1"/>
                </a:solidFill>
                <a:latin typeface="Courier New"/>
                <a:cs typeface="Courier New"/>
              </a:rPr>
              <a:t>, </a:t>
            </a:r>
            <a:r>
              <a:rPr lang="da-DK" sz="2000" b="1" dirty="0" smtClean="0">
                <a:solidFill>
                  <a:srgbClr val="0000FF"/>
                </a:solidFill>
                <a:latin typeface="Courier New"/>
                <a:cs typeface="Courier New"/>
              </a:rPr>
              <a:t>0</a:t>
            </a:r>
            <a:r>
              <a:rPr lang="da-DK" sz="2000" dirty="0">
                <a:solidFill>
                  <a:schemeClr val="tx1"/>
                </a:solidFill>
                <a:latin typeface="Courier New"/>
                <a:cs typeface="Courier New"/>
              </a:rPr>
              <a:t>, 0, MPI_COMM_WORLD);</a:t>
            </a:r>
          </a:p>
          <a:p>
            <a:r>
              <a:rPr lang="da-DK" sz="2000" dirty="0">
                <a:solidFill>
                  <a:schemeClr val="tx1"/>
                </a:solidFill>
                <a:latin typeface="Courier New"/>
                <a:cs typeface="Courier New"/>
              </a:rPr>
              <a:t>    </a:t>
            </a:r>
            <a:r>
              <a:rPr lang="da-DK" sz="2000" dirty="0" smtClean="0">
                <a:solidFill>
                  <a:schemeClr val="tx1"/>
                </a:solidFill>
                <a:latin typeface="Courier New"/>
                <a:cs typeface="Courier New"/>
              </a:rPr>
              <a:t>}</a:t>
            </a:r>
            <a:r>
              <a:rPr lang="en-US" sz="2000" dirty="0" smtClean="0">
                <a:solidFill>
                  <a:srgbClr val="000000"/>
                </a:solidFill>
                <a:latin typeface="Courier New"/>
                <a:cs typeface="Courier New"/>
              </a:rPr>
              <a:t> </a:t>
            </a:r>
          </a:p>
        </p:txBody>
      </p:sp>
    </p:spTree>
    <p:extLst>
      <p:ext uri="{BB962C8B-B14F-4D97-AF65-F5344CB8AC3E}">
        <p14:creationId xmlns:p14="http://schemas.microsoft.com/office/powerpoint/2010/main" val="38071230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52</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One more example – for loop</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52</a:t>
            </a:fld>
            <a:endParaRPr lang="en-US">
              <a:solidFill>
                <a:srgbClr val="7F7F7F"/>
              </a:solidFill>
            </a:endParaRPr>
          </a:p>
        </p:txBody>
      </p:sp>
      <p:sp>
        <p:nvSpPr>
          <p:cNvPr id="9" name="Rectangle 8"/>
          <p:cNvSpPr/>
          <p:nvPr/>
        </p:nvSpPr>
        <p:spPr>
          <a:xfrm>
            <a:off x="215900" y="1308100"/>
            <a:ext cx="8661400" cy="4571999"/>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b="1" dirty="0" smtClean="0">
                <a:solidFill>
                  <a:srgbClr val="FF0000"/>
                </a:solidFill>
                <a:latin typeface="Courier New"/>
                <a:cs typeface="Courier New"/>
              </a:rPr>
              <a:t>if </a:t>
            </a:r>
            <a:r>
              <a:rPr lang="en-US" sz="2000" b="1" dirty="0">
                <a:solidFill>
                  <a:srgbClr val="FF0000"/>
                </a:solidFill>
                <a:latin typeface="Courier New"/>
                <a:cs typeface="Courier New"/>
              </a:rPr>
              <a:t>( </a:t>
            </a:r>
            <a:r>
              <a:rPr lang="en-US" sz="2000" b="1" dirty="0" err="1">
                <a:solidFill>
                  <a:srgbClr val="FF0000"/>
                </a:solidFill>
                <a:latin typeface="Courier New"/>
                <a:cs typeface="Courier New"/>
              </a:rPr>
              <a:t>myRank</a:t>
            </a:r>
            <a:r>
              <a:rPr lang="en-US" sz="2000" b="1" dirty="0">
                <a:solidFill>
                  <a:srgbClr val="FF0000"/>
                </a:solidFill>
                <a:latin typeface="Courier New"/>
                <a:cs typeface="Courier New"/>
              </a:rPr>
              <a:t> == 0 )</a:t>
            </a:r>
            <a:r>
              <a:rPr lang="en-US" sz="2000" dirty="0">
                <a:solidFill>
                  <a:schemeClr val="tx1"/>
                </a:solidFill>
                <a:latin typeface="Courier New"/>
                <a:cs typeface="Courier New"/>
              </a:rPr>
              <a:t>{</a:t>
            </a:r>
          </a:p>
          <a:p>
            <a:r>
              <a:rPr lang="en-US" sz="2000" dirty="0">
                <a:solidFill>
                  <a:schemeClr val="tx1"/>
                </a:solidFill>
                <a:latin typeface="Courier New"/>
                <a:cs typeface="Courier New"/>
              </a:rPr>
              <a:t>      sum=</a:t>
            </a:r>
            <a:r>
              <a:rPr lang="en-US" sz="2000" dirty="0" err="1">
                <a:solidFill>
                  <a:schemeClr val="tx1"/>
                </a:solidFill>
                <a:latin typeface="Courier New"/>
                <a:cs typeface="Courier New"/>
              </a:rPr>
              <a:t>partial_sum</a:t>
            </a:r>
            <a:r>
              <a:rPr lang="en-US" sz="2000" dirty="0">
                <a:solidFill>
                  <a:schemeClr val="tx1"/>
                </a:solidFill>
                <a:latin typeface="Courier New"/>
                <a:cs typeface="Courier New"/>
              </a:rPr>
              <a:t>;</a:t>
            </a:r>
          </a:p>
          <a:p>
            <a:r>
              <a:rPr lang="da-DK" sz="2000" dirty="0" smtClean="0">
                <a:solidFill>
                  <a:schemeClr val="tx1"/>
                </a:solidFill>
                <a:latin typeface="Courier New"/>
                <a:cs typeface="Courier New"/>
              </a:rPr>
              <a:t>      for </a:t>
            </a:r>
            <a:r>
              <a:rPr lang="da-DK" sz="2000" dirty="0">
                <a:solidFill>
                  <a:schemeClr val="tx1"/>
                </a:solidFill>
                <a:latin typeface="Courier New"/>
                <a:cs typeface="Courier New"/>
              </a:rPr>
              <a:t>(</a:t>
            </a:r>
            <a:r>
              <a:rPr lang="da-DK" sz="2000" b="1" dirty="0">
                <a:solidFill>
                  <a:srgbClr val="FF0000"/>
                </a:solidFill>
                <a:latin typeface="Courier New"/>
                <a:cs typeface="Courier New"/>
              </a:rPr>
              <a:t>i=1;i&lt;</a:t>
            </a:r>
            <a:r>
              <a:rPr lang="da-DK" sz="2000" b="1" dirty="0" err="1">
                <a:solidFill>
                  <a:srgbClr val="FF0000"/>
                </a:solidFill>
                <a:latin typeface="Courier New"/>
                <a:cs typeface="Courier New"/>
              </a:rPr>
              <a:t>totalTasks</a:t>
            </a:r>
            <a:r>
              <a:rPr lang="da-DK" sz="2000" dirty="0" err="1">
                <a:solidFill>
                  <a:schemeClr val="tx1"/>
                </a:solidFill>
                <a:latin typeface="Courier New"/>
                <a:cs typeface="Courier New"/>
              </a:rPr>
              <a:t>;i</a:t>
            </a:r>
            <a:r>
              <a:rPr lang="da-DK" sz="2000" dirty="0">
                <a:solidFill>
                  <a:schemeClr val="tx1"/>
                </a:solidFill>
                <a:latin typeface="Courier New"/>
                <a:cs typeface="Courier New"/>
              </a:rPr>
              <a:t>++) {</a:t>
            </a:r>
          </a:p>
          <a:p>
            <a:r>
              <a:rPr lang="da-DK" sz="2000" dirty="0">
                <a:solidFill>
                  <a:schemeClr val="tx1"/>
                </a:solidFill>
                <a:latin typeface="Courier New"/>
                <a:cs typeface="Courier New"/>
              </a:rPr>
              <a:t>      </a:t>
            </a:r>
            <a:r>
              <a:rPr lang="da-DK" sz="2000" dirty="0" smtClean="0">
                <a:solidFill>
                  <a:schemeClr val="tx1"/>
                </a:solidFill>
                <a:latin typeface="Courier New"/>
                <a:cs typeface="Courier New"/>
              </a:rPr>
              <a:t>    </a:t>
            </a:r>
            <a:r>
              <a:rPr lang="da-DK" sz="2000" b="1" dirty="0" err="1">
                <a:solidFill>
                  <a:srgbClr val="FF0000"/>
                </a:solidFill>
                <a:latin typeface="Courier New"/>
                <a:cs typeface="Courier New"/>
              </a:rPr>
              <a:t>MPI_Recv</a:t>
            </a:r>
            <a:r>
              <a:rPr lang="da-DK" sz="2000" dirty="0">
                <a:solidFill>
                  <a:schemeClr val="tx1"/>
                </a:solidFill>
                <a:latin typeface="Courier New"/>
                <a:cs typeface="Courier New"/>
              </a:rPr>
              <a:t>( </a:t>
            </a:r>
            <a:r>
              <a:rPr lang="da-DK" sz="2000" b="1" dirty="0">
                <a:solidFill>
                  <a:srgbClr val="0000FF"/>
                </a:solidFill>
                <a:latin typeface="Courier New"/>
                <a:cs typeface="Courier New"/>
              </a:rPr>
              <a:t>&amp;</a:t>
            </a:r>
            <a:r>
              <a:rPr lang="da-DK" sz="2000" b="1" dirty="0" err="1">
                <a:solidFill>
                  <a:srgbClr val="0000FF"/>
                </a:solidFill>
                <a:latin typeface="Courier New"/>
                <a:cs typeface="Courier New"/>
              </a:rPr>
              <a:t>partial_sum</a:t>
            </a:r>
            <a:r>
              <a:rPr lang="da-DK" sz="2000" dirty="0">
                <a:solidFill>
                  <a:schemeClr val="tx1"/>
                </a:solidFill>
                <a:latin typeface="Courier New"/>
                <a:cs typeface="Courier New"/>
              </a:rPr>
              <a:t>, 1 , MPI_INT</a:t>
            </a:r>
            <a:r>
              <a:rPr lang="da-DK" sz="2000" dirty="0" smtClean="0">
                <a:solidFill>
                  <a:schemeClr val="tx1"/>
                </a:solidFill>
                <a:latin typeface="Courier New"/>
                <a:cs typeface="Courier New"/>
              </a:rPr>
              <a:t>, </a:t>
            </a:r>
            <a:r>
              <a:rPr lang="da-DK" sz="2000" b="1" dirty="0" smtClean="0">
                <a:solidFill>
                  <a:srgbClr val="0000FF"/>
                </a:solidFill>
                <a:latin typeface="Courier New"/>
                <a:cs typeface="Courier New"/>
              </a:rPr>
              <a:t>i</a:t>
            </a:r>
            <a:r>
              <a:rPr lang="da-DK" sz="2000" dirty="0" smtClean="0">
                <a:solidFill>
                  <a:schemeClr val="tx1"/>
                </a:solidFill>
                <a:latin typeface="Courier New"/>
                <a:cs typeface="Courier New"/>
              </a:rPr>
              <a:t> ,0</a:t>
            </a:r>
            <a:r>
              <a:rPr lang="da-DK" sz="2000" dirty="0">
                <a:solidFill>
                  <a:schemeClr val="tx1"/>
                </a:solidFill>
                <a:latin typeface="Courier New"/>
                <a:cs typeface="Courier New"/>
              </a:rPr>
              <a:t>, MPI_COMM_WORLD</a:t>
            </a:r>
            <a:r>
              <a:rPr lang="da-DK" sz="2000" dirty="0" smtClean="0">
                <a:solidFill>
                  <a:schemeClr val="tx1"/>
                </a:solidFill>
                <a:latin typeface="Courier New"/>
                <a:cs typeface="Courier New"/>
              </a:rPr>
              <a:t>, MPI_STATUS_IGNORE)</a:t>
            </a:r>
            <a:r>
              <a:rPr lang="da-DK" sz="2000" dirty="0">
                <a:solidFill>
                  <a:schemeClr val="tx1"/>
                </a:solidFill>
                <a:latin typeface="Courier New"/>
                <a:cs typeface="Courier New"/>
              </a:rPr>
              <a:t>;</a:t>
            </a:r>
          </a:p>
          <a:p>
            <a:r>
              <a:rPr lang="da-DK" sz="2000" dirty="0" smtClean="0">
                <a:solidFill>
                  <a:schemeClr val="tx1"/>
                </a:solidFill>
                <a:latin typeface="Courier New"/>
                <a:cs typeface="Courier New"/>
              </a:rPr>
              <a:t>          </a:t>
            </a:r>
            <a:r>
              <a:rPr lang="da-DK" sz="2000" b="1" i="1" dirty="0" smtClean="0">
                <a:solidFill>
                  <a:schemeClr val="tx1"/>
                </a:solidFill>
                <a:latin typeface="Courier New"/>
                <a:cs typeface="Courier New"/>
              </a:rPr>
              <a:t>sum+=</a:t>
            </a:r>
            <a:r>
              <a:rPr lang="da-DK" sz="2000" b="1" i="1" dirty="0" err="1" smtClean="0">
                <a:solidFill>
                  <a:schemeClr val="tx1"/>
                </a:solidFill>
                <a:latin typeface="Courier New"/>
                <a:cs typeface="Courier New"/>
              </a:rPr>
              <a:t>partial_sum</a:t>
            </a:r>
            <a:r>
              <a:rPr lang="da-DK" sz="2000" dirty="0" smtClean="0">
                <a:solidFill>
                  <a:schemeClr val="tx1"/>
                </a:solidFill>
                <a:latin typeface="Courier New"/>
                <a:cs typeface="Courier New"/>
              </a:rPr>
              <a:t>;</a:t>
            </a:r>
          </a:p>
          <a:p>
            <a:r>
              <a:rPr lang="da-DK" sz="2000" dirty="0" smtClean="0">
                <a:solidFill>
                  <a:schemeClr val="tx1"/>
                </a:solidFill>
                <a:latin typeface="Courier New"/>
                <a:cs typeface="Courier New"/>
              </a:rPr>
              <a:t>      </a:t>
            </a:r>
            <a:r>
              <a:rPr lang="da-DK" sz="2000" dirty="0">
                <a:solidFill>
                  <a:schemeClr val="tx1"/>
                </a:solidFill>
                <a:latin typeface="Courier New"/>
                <a:cs typeface="Courier New"/>
              </a:rPr>
              <a:t>}</a:t>
            </a:r>
          </a:p>
          <a:p>
            <a:r>
              <a:rPr lang="en-US" sz="2000" dirty="0">
                <a:solidFill>
                  <a:schemeClr val="tx1"/>
                </a:solidFill>
                <a:latin typeface="Courier New"/>
                <a:cs typeface="Courier New"/>
              </a:rPr>
              <a:t>      </a:t>
            </a:r>
            <a:r>
              <a:rPr lang="en-US" sz="2000" dirty="0" err="1">
                <a:solidFill>
                  <a:schemeClr val="tx1"/>
                </a:solidFill>
                <a:latin typeface="Courier New"/>
                <a:cs typeface="Courier New"/>
              </a:rPr>
              <a:t>printf</a:t>
            </a:r>
            <a:r>
              <a:rPr lang="en-US" sz="2000" dirty="0">
                <a:solidFill>
                  <a:schemeClr val="tx1"/>
                </a:solidFill>
                <a:latin typeface="Courier New"/>
                <a:cs typeface="Courier New"/>
              </a:rPr>
              <a:t>("\</a:t>
            </a:r>
            <a:r>
              <a:rPr lang="en-US" sz="2000" dirty="0" err="1">
                <a:solidFill>
                  <a:schemeClr val="tx1"/>
                </a:solidFill>
                <a:latin typeface="Courier New"/>
                <a:cs typeface="Courier New"/>
              </a:rPr>
              <a:t>nSum</a:t>
            </a:r>
            <a:r>
              <a:rPr lang="en-US" sz="2000" dirty="0">
                <a:solidFill>
                  <a:schemeClr val="tx1"/>
                </a:solidFill>
                <a:latin typeface="Courier New"/>
                <a:cs typeface="Courier New"/>
              </a:rPr>
              <a:t> is %d\n", sum);</a:t>
            </a:r>
          </a:p>
          <a:p>
            <a:r>
              <a:rPr lang="en-US" sz="2000" dirty="0">
                <a:solidFill>
                  <a:schemeClr val="tx1"/>
                </a:solidFill>
                <a:latin typeface="Courier New"/>
                <a:cs typeface="Courier New"/>
              </a:rPr>
              <a:t>    </a:t>
            </a:r>
            <a:r>
              <a:rPr lang="en-US" sz="2000" dirty="0" smtClean="0">
                <a:solidFill>
                  <a:schemeClr val="tx1"/>
                </a:solidFill>
                <a:latin typeface="Courier New"/>
                <a:cs typeface="Courier New"/>
              </a:rPr>
              <a:t>}</a:t>
            </a:r>
          </a:p>
          <a:p>
            <a:r>
              <a:rPr lang="da-DK" sz="2000" b="1" dirty="0" err="1" smtClean="0">
                <a:solidFill>
                  <a:srgbClr val="FF0000"/>
                </a:solidFill>
                <a:latin typeface="Courier New"/>
                <a:cs typeface="Courier New"/>
              </a:rPr>
              <a:t>else</a:t>
            </a:r>
            <a:r>
              <a:rPr lang="da-DK" sz="2000" dirty="0" smtClean="0">
                <a:solidFill>
                  <a:schemeClr val="tx1"/>
                </a:solidFill>
                <a:latin typeface="Courier New"/>
                <a:cs typeface="Courier New"/>
              </a:rPr>
              <a:t>{</a:t>
            </a:r>
            <a:endParaRPr lang="da-DK" sz="2000" dirty="0">
              <a:solidFill>
                <a:schemeClr val="tx1"/>
              </a:solidFill>
              <a:latin typeface="Courier New"/>
              <a:cs typeface="Courier New"/>
            </a:endParaRPr>
          </a:p>
          <a:p>
            <a:r>
              <a:rPr lang="da-DK" sz="2000" dirty="0">
                <a:solidFill>
                  <a:schemeClr val="tx1"/>
                </a:solidFill>
                <a:latin typeface="Courier New"/>
                <a:cs typeface="Courier New"/>
              </a:rPr>
              <a:t>      </a:t>
            </a:r>
            <a:r>
              <a:rPr lang="da-DK" sz="2000" b="1" dirty="0" err="1" smtClean="0">
                <a:solidFill>
                  <a:srgbClr val="FF0000"/>
                </a:solidFill>
                <a:latin typeface="Courier New"/>
                <a:cs typeface="Courier New"/>
              </a:rPr>
              <a:t>MPI_Send</a:t>
            </a:r>
            <a:r>
              <a:rPr lang="da-DK" sz="2000" dirty="0">
                <a:solidFill>
                  <a:schemeClr val="tx1"/>
                </a:solidFill>
                <a:latin typeface="Courier New"/>
                <a:cs typeface="Courier New"/>
              </a:rPr>
              <a:t>( </a:t>
            </a:r>
            <a:r>
              <a:rPr lang="da-DK" sz="2000" b="1" dirty="0">
                <a:solidFill>
                  <a:srgbClr val="0000FF"/>
                </a:solidFill>
                <a:latin typeface="Courier New"/>
                <a:cs typeface="Courier New"/>
              </a:rPr>
              <a:t>&amp;</a:t>
            </a:r>
            <a:r>
              <a:rPr lang="da-DK" sz="2000" b="1" dirty="0" err="1">
                <a:solidFill>
                  <a:srgbClr val="0000FF"/>
                </a:solidFill>
                <a:latin typeface="Courier New"/>
                <a:cs typeface="Courier New"/>
              </a:rPr>
              <a:t>partial_sum</a:t>
            </a:r>
            <a:r>
              <a:rPr lang="da-DK" sz="2000" dirty="0">
                <a:solidFill>
                  <a:schemeClr val="tx1"/>
                </a:solidFill>
                <a:latin typeface="Courier New"/>
                <a:cs typeface="Courier New"/>
              </a:rPr>
              <a:t>, 1 , MPI_INT</a:t>
            </a:r>
            <a:r>
              <a:rPr lang="da-DK" sz="2000" dirty="0" smtClean="0">
                <a:solidFill>
                  <a:schemeClr val="tx1"/>
                </a:solidFill>
                <a:latin typeface="Courier New"/>
                <a:cs typeface="Courier New"/>
              </a:rPr>
              <a:t>, </a:t>
            </a:r>
            <a:r>
              <a:rPr lang="da-DK" sz="2000" b="1" dirty="0" smtClean="0">
                <a:solidFill>
                  <a:srgbClr val="0000FF"/>
                </a:solidFill>
                <a:latin typeface="Courier New"/>
                <a:cs typeface="Courier New"/>
              </a:rPr>
              <a:t>0</a:t>
            </a:r>
            <a:r>
              <a:rPr lang="da-DK" sz="2000" dirty="0">
                <a:solidFill>
                  <a:schemeClr val="tx1"/>
                </a:solidFill>
                <a:latin typeface="Courier New"/>
                <a:cs typeface="Courier New"/>
              </a:rPr>
              <a:t>, 0, MPI_COMM_WORLD);</a:t>
            </a:r>
          </a:p>
          <a:p>
            <a:r>
              <a:rPr lang="da-DK" sz="2000" dirty="0">
                <a:solidFill>
                  <a:schemeClr val="tx1"/>
                </a:solidFill>
                <a:latin typeface="Courier New"/>
                <a:cs typeface="Courier New"/>
              </a:rPr>
              <a:t>    </a:t>
            </a:r>
            <a:r>
              <a:rPr lang="da-DK" sz="2000" dirty="0" smtClean="0">
                <a:solidFill>
                  <a:schemeClr val="tx1"/>
                </a:solidFill>
                <a:latin typeface="Courier New"/>
                <a:cs typeface="Courier New"/>
              </a:rPr>
              <a:t>}</a:t>
            </a:r>
            <a:r>
              <a:rPr lang="en-US" sz="2000" dirty="0" smtClean="0">
                <a:solidFill>
                  <a:srgbClr val="000000"/>
                </a:solidFill>
                <a:latin typeface="Courier New"/>
                <a:cs typeface="Courier New"/>
              </a:rPr>
              <a:t> </a:t>
            </a:r>
          </a:p>
        </p:txBody>
      </p:sp>
    </p:spTree>
    <p:extLst>
      <p:ext uri="{BB962C8B-B14F-4D97-AF65-F5344CB8AC3E}">
        <p14:creationId xmlns:p14="http://schemas.microsoft.com/office/powerpoint/2010/main" val="17979446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53</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One more example – for loop</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53</a:t>
            </a:fld>
            <a:endParaRPr lang="en-US">
              <a:solidFill>
                <a:srgbClr val="7F7F7F"/>
              </a:solidFill>
            </a:endParaRPr>
          </a:p>
        </p:txBody>
      </p:sp>
      <p:sp>
        <p:nvSpPr>
          <p:cNvPr id="9" name="Rectangle 8"/>
          <p:cNvSpPr/>
          <p:nvPr/>
        </p:nvSpPr>
        <p:spPr>
          <a:xfrm>
            <a:off x="215900" y="1308100"/>
            <a:ext cx="8661400" cy="4571999"/>
          </a:xfrm>
          <a:prstGeom prst="rect">
            <a:avLst/>
          </a:prstGeom>
          <a:solidFill>
            <a:srgbClr val="FFFDE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000" dirty="0">
                <a:solidFill>
                  <a:schemeClr val="tx1"/>
                </a:solidFill>
                <a:latin typeface="Courier New"/>
                <a:cs typeface="Courier New"/>
              </a:rPr>
              <a:t>if ( </a:t>
            </a:r>
            <a:r>
              <a:rPr lang="en-US" sz="2000" dirty="0" err="1">
                <a:solidFill>
                  <a:schemeClr val="tx1"/>
                </a:solidFill>
                <a:latin typeface="Courier New"/>
                <a:cs typeface="Courier New"/>
              </a:rPr>
              <a:t>myRank</a:t>
            </a:r>
            <a:r>
              <a:rPr lang="en-US" sz="2000" dirty="0">
                <a:solidFill>
                  <a:schemeClr val="tx1"/>
                </a:solidFill>
                <a:latin typeface="Courier New"/>
                <a:cs typeface="Courier New"/>
              </a:rPr>
              <a:t> == 0 ){</a:t>
            </a:r>
          </a:p>
          <a:p>
            <a:r>
              <a:rPr lang="en-US" sz="2000" dirty="0">
                <a:solidFill>
                  <a:schemeClr val="tx1"/>
                </a:solidFill>
                <a:latin typeface="Courier New"/>
                <a:cs typeface="Courier New"/>
              </a:rPr>
              <a:t>      sum=</a:t>
            </a:r>
            <a:r>
              <a:rPr lang="en-US" sz="2000" dirty="0" err="1">
                <a:solidFill>
                  <a:schemeClr val="tx1"/>
                </a:solidFill>
                <a:latin typeface="Courier New"/>
                <a:cs typeface="Courier New"/>
              </a:rPr>
              <a:t>partial_sum</a:t>
            </a:r>
            <a:r>
              <a:rPr lang="en-US" sz="2000" dirty="0">
                <a:solidFill>
                  <a:schemeClr val="tx1"/>
                </a:solidFill>
                <a:latin typeface="Courier New"/>
                <a:cs typeface="Courier New"/>
              </a:rPr>
              <a:t>;</a:t>
            </a:r>
          </a:p>
          <a:p>
            <a:r>
              <a:rPr lang="da-DK" sz="2000" dirty="0">
                <a:solidFill>
                  <a:schemeClr val="tx1"/>
                </a:solidFill>
                <a:latin typeface="Courier New"/>
                <a:cs typeface="Courier New"/>
              </a:rPr>
              <a:t>      for (i=1;i&lt;</a:t>
            </a:r>
            <a:r>
              <a:rPr lang="da-DK" sz="2000" dirty="0" err="1">
                <a:solidFill>
                  <a:schemeClr val="tx1"/>
                </a:solidFill>
                <a:latin typeface="Courier New"/>
                <a:cs typeface="Courier New"/>
              </a:rPr>
              <a:t>totalTasks;i</a:t>
            </a:r>
            <a:r>
              <a:rPr lang="da-DK" sz="2000" dirty="0">
                <a:solidFill>
                  <a:schemeClr val="tx1"/>
                </a:solidFill>
                <a:latin typeface="Courier New"/>
                <a:cs typeface="Courier New"/>
              </a:rPr>
              <a:t>++) {</a:t>
            </a:r>
          </a:p>
          <a:p>
            <a:r>
              <a:rPr lang="da-DK" sz="2000" dirty="0">
                <a:solidFill>
                  <a:schemeClr val="tx1"/>
                </a:solidFill>
                <a:latin typeface="Courier New"/>
                <a:cs typeface="Courier New"/>
              </a:rPr>
              <a:t>          </a:t>
            </a:r>
            <a:r>
              <a:rPr lang="da-DK" sz="2000" dirty="0" err="1">
                <a:solidFill>
                  <a:schemeClr val="tx1"/>
                </a:solidFill>
                <a:latin typeface="Courier New"/>
                <a:cs typeface="Courier New"/>
              </a:rPr>
              <a:t>MPI_Recv</a:t>
            </a:r>
            <a:r>
              <a:rPr lang="da-DK" sz="2000" dirty="0">
                <a:solidFill>
                  <a:schemeClr val="tx1"/>
                </a:solidFill>
                <a:latin typeface="Courier New"/>
                <a:cs typeface="Courier New"/>
              </a:rPr>
              <a:t>( &amp;</a:t>
            </a:r>
            <a:r>
              <a:rPr lang="da-DK" sz="2000" dirty="0" err="1">
                <a:solidFill>
                  <a:schemeClr val="tx1"/>
                </a:solidFill>
                <a:latin typeface="Courier New"/>
                <a:cs typeface="Courier New"/>
              </a:rPr>
              <a:t>partial_sum</a:t>
            </a:r>
            <a:r>
              <a:rPr lang="da-DK" sz="2000" dirty="0">
                <a:solidFill>
                  <a:schemeClr val="tx1"/>
                </a:solidFill>
                <a:latin typeface="Courier New"/>
                <a:cs typeface="Courier New"/>
              </a:rPr>
              <a:t>, 1 , MPI_INT, </a:t>
            </a:r>
            <a:r>
              <a:rPr lang="da-DK" sz="2000" b="1" dirty="0">
                <a:solidFill>
                  <a:srgbClr val="FF0000"/>
                </a:solidFill>
                <a:latin typeface="Courier New"/>
                <a:cs typeface="Courier New"/>
              </a:rPr>
              <a:t>MPI_ANY_SOURCE</a:t>
            </a:r>
            <a:r>
              <a:rPr lang="da-DK" sz="2000" dirty="0">
                <a:solidFill>
                  <a:schemeClr val="tx1"/>
                </a:solidFill>
                <a:latin typeface="Courier New"/>
                <a:cs typeface="Courier New"/>
              </a:rPr>
              <a:t> ,0, MPI_COMM_WORLD, MPI_STATUS_IGNORE);</a:t>
            </a:r>
          </a:p>
          <a:p>
            <a:r>
              <a:rPr lang="da-DK" sz="2000" dirty="0">
                <a:solidFill>
                  <a:schemeClr val="tx1"/>
                </a:solidFill>
                <a:latin typeface="Courier New"/>
                <a:cs typeface="Courier New"/>
              </a:rPr>
              <a:t>          sum+=</a:t>
            </a:r>
            <a:r>
              <a:rPr lang="da-DK" sz="2000" dirty="0" err="1">
                <a:solidFill>
                  <a:schemeClr val="tx1"/>
                </a:solidFill>
                <a:latin typeface="Courier New"/>
                <a:cs typeface="Courier New"/>
              </a:rPr>
              <a:t>partial_sum</a:t>
            </a:r>
            <a:r>
              <a:rPr lang="da-DK" sz="2000" dirty="0">
                <a:solidFill>
                  <a:schemeClr val="tx1"/>
                </a:solidFill>
                <a:latin typeface="Courier New"/>
                <a:cs typeface="Courier New"/>
              </a:rPr>
              <a:t>;</a:t>
            </a:r>
          </a:p>
          <a:p>
            <a:r>
              <a:rPr lang="da-DK" sz="2000" dirty="0">
                <a:solidFill>
                  <a:schemeClr val="tx1"/>
                </a:solidFill>
                <a:latin typeface="Courier New"/>
                <a:cs typeface="Courier New"/>
              </a:rPr>
              <a:t>      }</a:t>
            </a:r>
          </a:p>
          <a:p>
            <a:r>
              <a:rPr lang="en-US" sz="2000" dirty="0">
                <a:solidFill>
                  <a:schemeClr val="tx1"/>
                </a:solidFill>
                <a:latin typeface="Courier New"/>
                <a:cs typeface="Courier New"/>
              </a:rPr>
              <a:t>      </a:t>
            </a:r>
            <a:r>
              <a:rPr lang="en-US" sz="2000" dirty="0" err="1">
                <a:solidFill>
                  <a:schemeClr val="tx1"/>
                </a:solidFill>
                <a:latin typeface="Courier New"/>
                <a:cs typeface="Courier New"/>
              </a:rPr>
              <a:t>printf</a:t>
            </a:r>
            <a:r>
              <a:rPr lang="en-US" sz="2000" dirty="0">
                <a:solidFill>
                  <a:schemeClr val="tx1"/>
                </a:solidFill>
                <a:latin typeface="Courier New"/>
                <a:cs typeface="Courier New"/>
              </a:rPr>
              <a:t>("\</a:t>
            </a:r>
            <a:r>
              <a:rPr lang="en-US" sz="2000" dirty="0" err="1">
                <a:solidFill>
                  <a:schemeClr val="tx1"/>
                </a:solidFill>
                <a:latin typeface="Courier New"/>
                <a:cs typeface="Courier New"/>
              </a:rPr>
              <a:t>nSum</a:t>
            </a:r>
            <a:r>
              <a:rPr lang="en-US" sz="2000" dirty="0">
                <a:solidFill>
                  <a:schemeClr val="tx1"/>
                </a:solidFill>
                <a:latin typeface="Courier New"/>
                <a:cs typeface="Courier New"/>
              </a:rPr>
              <a:t> is %d\n", sum);</a:t>
            </a:r>
          </a:p>
          <a:p>
            <a:r>
              <a:rPr lang="en-US" sz="2000" dirty="0">
                <a:solidFill>
                  <a:schemeClr val="tx1"/>
                </a:solidFill>
                <a:latin typeface="Courier New"/>
                <a:cs typeface="Courier New"/>
              </a:rPr>
              <a:t>    }</a:t>
            </a:r>
          </a:p>
          <a:p>
            <a:r>
              <a:rPr lang="da-DK" sz="2000" dirty="0" err="1">
                <a:solidFill>
                  <a:schemeClr val="tx1"/>
                </a:solidFill>
                <a:latin typeface="Courier New"/>
                <a:cs typeface="Courier New"/>
              </a:rPr>
              <a:t>else</a:t>
            </a:r>
            <a:r>
              <a:rPr lang="da-DK" sz="2000" dirty="0">
                <a:solidFill>
                  <a:schemeClr val="tx1"/>
                </a:solidFill>
                <a:latin typeface="Courier New"/>
                <a:cs typeface="Courier New"/>
              </a:rPr>
              <a:t>{</a:t>
            </a:r>
          </a:p>
          <a:p>
            <a:r>
              <a:rPr lang="da-DK" sz="2000" dirty="0">
                <a:solidFill>
                  <a:schemeClr val="tx1"/>
                </a:solidFill>
                <a:latin typeface="Courier New"/>
                <a:cs typeface="Courier New"/>
              </a:rPr>
              <a:t>      </a:t>
            </a:r>
            <a:r>
              <a:rPr lang="da-DK" sz="2000" dirty="0" err="1">
                <a:solidFill>
                  <a:schemeClr val="tx1"/>
                </a:solidFill>
                <a:latin typeface="Courier New"/>
                <a:cs typeface="Courier New"/>
              </a:rPr>
              <a:t>MPI_Send</a:t>
            </a:r>
            <a:r>
              <a:rPr lang="da-DK" sz="2000" dirty="0">
                <a:solidFill>
                  <a:schemeClr val="tx1"/>
                </a:solidFill>
                <a:latin typeface="Courier New"/>
                <a:cs typeface="Courier New"/>
              </a:rPr>
              <a:t>( &amp;</a:t>
            </a:r>
            <a:r>
              <a:rPr lang="da-DK" sz="2000" dirty="0" err="1">
                <a:solidFill>
                  <a:schemeClr val="tx1"/>
                </a:solidFill>
                <a:latin typeface="Courier New"/>
                <a:cs typeface="Courier New"/>
              </a:rPr>
              <a:t>partial_sum</a:t>
            </a:r>
            <a:r>
              <a:rPr lang="da-DK" sz="2000" dirty="0">
                <a:solidFill>
                  <a:schemeClr val="tx1"/>
                </a:solidFill>
                <a:latin typeface="Courier New"/>
                <a:cs typeface="Courier New"/>
              </a:rPr>
              <a:t>, 1 , MPI_INT, 0, 0, MPI_COMM_WORLD);</a:t>
            </a:r>
          </a:p>
          <a:p>
            <a:r>
              <a:rPr lang="da-DK" sz="2000" dirty="0">
                <a:solidFill>
                  <a:schemeClr val="tx1"/>
                </a:solidFill>
                <a:latin typeface="Courier New"/>
                <a:cs typeface="Courier New"/>
              </a:rPr>
              <a:t>    }</a:t>
            </a:r>
            <a:r>
              <a:rPr lang="en-US" sz="2000" dirty="0">
                <a:solidFill>
                  <a:schemeClr val="tx1"/>
                </a:solidFill>
                <a:latin typeface="Courier New"/>
                <a:cs typeface="Courier New"/>
              </a:rPr>
              <a:t> </a:t>
            </a:r>
          </a:p>
        </p:txBody>
      </p:sp>
    </p:spTree>
    <p:extLst>
      <p:ext uri="{BB962C8B-B14F-4D97-AF65-F5344CB8AC3E}">
        <p14:creationId xmlns:p14="http://schemas.microsoft.com/office/powerpoint/2010/main" val="95885562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2"/>
          <p:cNvSpPr txBox="1">
            <a:spLocks noGrp="1"/>
          </p:cNvSpPr>
          <p:nvPr/>
        </p:nvSpPr>
        <p:spPr bwMode="auto">
          <a:xfrm>
            <a:off x="6559550" y="6356350"/>
            <a:ext cx="2133600" cy="365125"/>
          </a:xfrm>
          <a:prstGeom prst="rect">
            <a:avLst/>
          </a:prstGeom>
          <a:noFill/>
          <a:ln w="9525">
            <a:noFill/>
            <a:miter lim="800000"/>
            <a:headEnd/>
            <a:tailEnd/>
          </a:ln>
        </p:spPr>
        <p:txBody>
          <a:bodyPr anchor="ctr"/>
          <a:lstStyle/>
          <a:p>
            <a:pPr algn="r"/>
            <a:fld id="{8B4C64E5-0C18-4761-AFBD-15EF1D82F2E2}" type="slidenum">
              <a:rPr lang="en-US" sz="1400">
                <a:solidFill>
                  <a:prstClr val="white"/>
                </a:solidFill>
                <a:latin typeface="Calibri"/>
              </a:rPr>
              <a:pPr algn="r"/>
              <a:t>54</a:t>
            </a:fld>
            <a:endParaRPr lang="en-US" sz="1400">
              <a:solidFill>
                <a:prstClr val="white"/>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One more example – for loop</a:t>
            </a:r>
            <a:endParaRPr sz="3600" dirty="0">
              <a:solidFill>
                <a:prstClr val="white"/>
              </a:solidFill>
            </a:endParaRPr>
          </a:p>
        </p:txBody>
      </p:sp>
      <p:sp>
        <p:nvSpPr>
          <p:cNvPr id="4" name="Slide Number Placeholder 3"/>
          <p:cNvSpPr>
            <a:spLocks noGrp="1"/>
          </p:cNvSpPr>
          <p:nvPr>
            <p:ph type="sldNum" sz="quarter" idx="4"/>
          </p:nvPr>
        </p:nvSpPr>
        <p:spPr>
          <a:xfrm>
            <a:off x="457200" y="6356350"/>
            <a:ext cx="372916" cy="365125"/>
          </a:xfrm>
        </p:spPr>
        <p:txBody>
          <a:bodyPr/>
          <a:lstStyle/>
          <a:p>
            <a:pPr>
              <a:defRPr/>
            </a:pPr>
            <a:fld id="{BB88C226-8579-4A9F-BB09-9280250FCFBE}" type="slidenum">
              <a:rPr lang="en-US" smtClean="0">
                <a:solidFill>
                  <a:srgbClr val="7F7F7F"/>
                </a:solidFill>
              </a:rPr>
              <a:pPr>
                <a:defRPr/>
              </a:pPr>
              <a:t>54</a:t>
            </a:fld>
            <a:endParaRPr lang="en-US">
              <a:solidFill>
                <a:srgbClr val="7F7F7F"/>
              </a:solidFill>
            </a:endParaRPr>
          </a:p>
        </p:txBody>
      </p:sp>
      <p:grpSp>
        <p:nvGrpSpPr>
          <p:cNvPr id="37894" name="Group 37893"/>
          <p:cNvGrpSpPr/>
          <p:nvPr/>
        </p:nvGrpSpPr>
        <p:grpSpPr>
          <a:xfrm>
            <a:off x="1496271" y="809466"/>
            <a:ext cx="5721412" cy="2502952"/>
            <a:chOff x="1496271" y="885666"/>
            <a:chExt cx="5721412" cy="2502952"/>
          </a:xfrm>
        </p:grpSpPr>
        <p:grpSp>
          <p:nvGrpSpPr>
            <p:cNvPr id="37892" name="Group 37891"/>
            <p:cNvGrpSpPr/>
            <p:nvPr/>
          </p:nvGrpSpPr>
          <p:grpSpPr>
            <a:xfrm>
              <a:off x="2414154" y="1325721"/>
              <a:ext cx="3657600" cy="254000"/>
              <a:chOff x="842816" y="1302623"/>
              <a:chExt cx="3657600" cy="254000"/>
            </a:xfrm>
          </p:grpSpPr>
          <p:sp>
            <p:nvSpPr>
              <p:cNvPr id="12" name="Rectangle 11"/>
              <p:cNvSpPr/>
              <p:nvPr/>
            </p:nvSpPr>
            <p:spPr>
              <a:xfrm>
                <a:off x="17572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26716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5860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842816" y="1302623"/>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9" name="Group 28"/>
            <p:cNvGrpSpPr/>
            <p:nvPr/>
          </p:nvGrpSpPr>
          <p:grpSpPr>
            <a:xfrm>
              <a:off x="2505377" y="885666"/>
              <a:ext cx="3637970" cy="369332"/>
              <a:chOff x="957116" y="1337786"/>
              <a:chExt cx="3637970" cy="369332"/>
            </a:xfrm>
          </p:grpSpPr>
          <p:sp>
            <p:nvSpPr>
              <p:cNvPr id="7" name="TextBox 6"/>
              <p:cNvSpPr txBox="1"/>
              <p:nvPr/>
            </p:nvSpPr>
            <p:spPr>
              <a:xfrm>
                <a:off x="957116" y="1337786"/>
                <a:ext cx="939800" cy="369332"/>
              </a:xfrm>
              <a:prstGeom prst="rect">
                <a:avLst/>
              </a:prstGeom>
              <a:noFill/>
            </p:spPr>
            <p:txBody>
              <a:bodyPr wrap="square" rtlCol="0">
                <a:spAutoFit/>
              </a:bodyPr>
              <a:lstStyle/>
              <a:p>
                <a:r>
                  <a:rPr lang="en-US" dirty="0" smtClean="0">
                    <a:latin typeface="Arial"/>
                    <a:cs typeface="Arial"/>
                  </a:rPr>
                  <a:t>Task 0</a:t>
                </a:r>
                <a:endParaRPr lang="en-US" dirty="0">
                  <a:latin typeface="Arial"/>
                  <a:cs typeface="Arial"/>
                </a:endParaRPr>
              </a:p>
            </p:txBody>
          </p:sp>
          <p:sp>
            <p:nvSpPr>
              <p:cNvPr id="22" name="TextBox 21"/>
              <p:cNvSpPr txBox="1"/>
              <p:nvPr/>
            </p:nvSpPr>
            <p:spPr>
              <a:xfrm>
                <a:off x="1856506" y="1337786"/>
                <a:ext cx="939800" cy="369332"/>
              </a:xfrm>
              <a:prstGeom prst="rect">
                <a:avLst/>
              </a:prstGeom>
              <a:noFill/>
            </p:spPr>
            <p:txBody>
              <a:bodyPr wrap="square" rtlCol="0">
                <a:spAutoFit/>
              </a:bodyPr>
              <a:lstStyle/>
              <a:p>
                <a:r>
                  <a:rPr lang="en-US" dirty="0" smtClean="0">
                    <a:latin typeface="Arial"/>
                    <a:cs typeface="Arial"/>
                  </a:rPr>
                  <a:t>Task 1</a:t>
                </a:r>
                <a:endParaRPr lang="en-US" dirty="0">
                  <a:latin typeface="Arial"/>
                  <a:cs typeface="Arial"/>
                </a:endParaRPr>
              </a:p>
            </p:txBody>
          </p:sp>
          <p:sp>
            <p:nvSpPr>
              <p:cNvPr id="23" name="TextBox 22"/>
              <p:cNvSpPr txBox="1"/>
              <p:nvPr/>
            </p:nvSpPr>
            <p:spPr>
              <a:xfrm>
                <a:off x="2755896" y="1337786"/>
                <a:ext cx="939800" cy="369332"/>
              </a:xfrm>
              <a:prstGeom prst="rect">
                <a:avLst/>
              </a:prstGeom>
              <a:noFill/>
            </p:spPr>
            <p:txBody>
              <a:bodyPr wrap="square" rtlCol="0">
                <a:spAutoFit/>
              </a:bodyPr>
              <a:lstStyle/>
              <a:p>
                <a:r>
                  <a:rPr lang="en-US" dirty="0" smtClean="0">
                    <a:latin typeface="Arial"/>
                    <a:cs typeface="Arial"/>
                  </a:rPr>
                  <a:t>Task 2</a:t>
                </a:r>
                <a:endParaRPr lang="en-US" dirty="0">
                  <a:latin typeface="Arial"/>
                  <a:cs typeface="Arial"/>
                </a:endParaRPr>
              </a:p>
            </p:txBody>
          </p:sp>
          <p:sp>
            <p:nvSpPr>
              <p:cNvPr id="24" name="TextBox 23"/>
              <p:cNvSpPr txBox="1"/>
              <p:nvPr/>
            </p:nvSpPr>
            <p:spPr>
              <a:xfrm>
                <a:off x="3655286" y="1337786"/>
                <a:ext cx="939800" cy="369332"/>
              </a:xfrm>
              <a:prstGeom prst="rect">
                <a:avLst/>
              </a:prstGeom>
              <a:noFill/>
            </p:spPr>
            <p:txBody>
              <a:bodyPr wrap="square" rtlCol="0">
                <a:spAutoFit/>
              </a:bodyPr>
              <a:lstStyle/>
              <a:p>
                <a:r>
                  <a:rPr lang="en-US" dirty="0" smtClean="0">
                    <a:latin typeface="Arial"/>
                    <a:cs typeface="Arial"/>
                  </a:rPr>
                  <a:t>Task 3</a:t>
                </a:r>
                <a:endParaRPr lang="en-US" dirty="0">
                  <a:latin typeface="Arial"/>
                  <a:cs typeface="Arial"/>
                </a:endParaRPr>
              </a:p>
            </p:txBody>
          </p:sp>
        </p:grpSp>
        <p:cxnSp>
          <p:nvCxnSpPr>
            <p:cNvPr id="37891" name="Straight Arrow Connector 37890"/>
            <p:cNvCxnSpPr/>
            <p:nvPr/>
          </p:nvCxnSpPr>
          <p:spPr>
            <a:xfrm flipH="1">
              <a:off x="2530777" y="1556623"/>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3614884" y="1556623"/>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4703616" y="1579721"/>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1933868"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Rectangle 43"/>
            <p:cNvSpPr/>
            <p:nvPr/>
          </p:nvSpPr>
          <p:spPr>
            <a:xfrm>
              <a:off x="3193094"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Rectangle 47"/>
            <p:cNvSpPr/>
            <p:nvPr/>
          </p:nvSpPr>
          <p:spPr>
            <a:xfrm>
              <a:off x="5711547"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4452320" y="2247900"/>
              <a:ext cx="914400" cy="254000"/>
            </a:xfrm>
            <a:prstGeom prst="rect">
              <a:avLst/>
            </a:prstGeom>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1" name="Straight Arrow Connector 50"/>
            <p:cNvCxnSpPr/>
            <p:nvPr/>
          </p:nvCxnSpPr>
          <p:spPr>
            <a:xfrm>
              <a:off x="5808516" y="1556623"/>
              <a:ext cx="122384" cy="6912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7893" name="Group 37892"/>
            <p:cNvGrpSpPr/>
            <p:nvPr/>
          </p:nvGrpSpPr>
          <p:grpSpPr>
            <a:xfrm>
              <a:off x="1496271" y="2585482"/>
              <a:ext cx="5721412" cy="803136"/>
              <a:chOff x="1496271" y="2585482"/>
              <a:chExt cx="5721412" cy="803136"/>
            </a:xfrm>
          </p:grpSpPr>
          <p:grpSp>
            <p:nvGrpSpPr>
              <p:cNvPr id="37888" name="Group 37887"/>
              <p:cNvGrpSpPr/>
              <p:nvPr/>
            </p:nvGrpSpPr>
            <p:grpSpPr>
              <a:xfrm>
                <a:off x="1496271" y="2585482"/>
                <a:ext cx="1639490" cy="803136"/>
                <a:chOff x="578394" y="1688068"/>
                <a:chExt cx="1639490" cy="803136"/>
              </a:xfrm>
            </p:grpSpPr>
            <p:sp>
              <p:nvSpPr>
                <p:cNvPr id="30" name="TextBox 29"/>
                <p:cNvSpPr txBox="1"/>
                <p:nvPr/>
              </p:nvSpPr>
              <p:spPr>
                <a:xfrm>
                  <a:off x="679994" y="2152650"/>
                  <a:ext cx="1537890" cy="338554"/>
                </a:xfrm>
                <a:prstGeom prst="rect">
                  <a:avLst/>
                </a:prstGeom>
                <a:noFill/>
              </p:spPr>
              <p:txBody>
                <a:bodyPr wrap="square" rtlCol="0">
                  <a:spAutoFit/>
                </a:bodyPr>
                <a:lstStyle/>
                <a:p>
                  <a:r>
                    <a:rPr lang="en-US" sz="1600" dirty="0" smtClean="0">
                      <a:latin typeface="Arial"/>
                      <a:cs typeface="Arial"/>
                    </a:rPr>
                    <a:t>  </a:t>
                  </a:r>
                  <a:r>
                    <a:rPr lang="en-US" sz="1600" dirty="0" err="1" smtClean="0">
                      <a:latin typeface="Arial"/>
                      <a:cs typeface="Arial"/>
                    </a:rPr>
                    <a:t>partial_sum</a:t>
                  </a:r>
                  <a:r>
                    <a:rPr lang="en-US" sz="1600" dirty="0" smtClean="0">
                      <a:latin typeface="Arial"/>
                      <a:cs typeface="Arial"/>
                    </a:rPr>
                    <a:t> </a:t>
                  </a:r>
                  <a:endParaRPr lang="en-US" sz="1600" dirty="0">
                    <a:latin typeface="Arial"/>
                    <a:cs typeface="Arial"/>
                  </a:endParaRPr>
                </a:p>
              </p:txBody>
            </p:sp>
            <p:sp>
              <p:nvSpPr>
                <p:cNvPr id="34" name="TextBox 33"/>
                <p:cNvSpPr txBox="1"/>
                <p:nvPr/>
              </p:nvSpPr>
              <p:spPr>
                <a:xfrm>
                  <a:off x="578394" y="1688068"/>
                  <a:ext cx="1639490" cy="369332"/>
                </a:xfrm>
                <a:prstGeom prst="rect">
                  <a:avLst/>
                </a:prstGeom>
                <a:noFill/>
              </p:spPr>
              <p:txBody>
                <a:bodyPr wrap="square" rtlCol="0">
                  <a:spAutoFit/>
                </a:bodyPr>
                <a:lstStyle/>
                <a:p>
                  <a:r>
                    <a:rPr lang="en-US" dirty="0" smtClean="0"/>
                    <a:t>  </a:t>
                  </a:r>
                  <a:r>
                    <a:rPr lang="en-US" sz="1600" dirty="0" smtClean="0">
                      <a:latin typeface="Arial"/>
                      <a:cs typeface="Arial"/>
                    </a:rPr>
                    <a:t> start         end</a:t>
                  </a:r>
                  <a:endParaRPr lang="en-US" sz="1600" dirty="0">
                    <a:latin typeface="Arial"/>
                    <a:cs typeface="Arial"/>
                  </a:endParaRPr>
                </a:p>
              </p:txBody>
            </p:sp>
          </p:grpSp>
          <p:grpSp>
            <p:nvGrpSpPr>
              <p:cNvPr id="31" name="Group 30"/>
              <p:cNvGrpSpPr/>
              <p:nvPr/>
            </p:nvGrpSpPr>
            <p:grpSpPr>
              <a:xfrm>
                <a:off x="5578193" y="2600871"/>
                <a:ext cx="1639490" cy="787747"/>
                <a:chOff x="7027633" y="1627257"/>
                <a:chExt cx="1639490" cy="787747"/>
              </a:xfrm>
            </p:grpSpPr>
            <p:sp>
              <p:nvSpPr>
                <p:cNvPr id="35" name="TextBox 34"/>
                <p:cNvSpPr txBox="1"/>
                <p:nvPr/>
              </p:nvSpPr>
              <p:spPr>
                <a:xfrm>
                  <a:off x="7115456" y="2076450"/>
                  <a:ext cx="1352006" cy="338554"/>
                </a:xfrm>
                <a:prstGeom prst="rect">
                  <a:avLst/>
                </a:prstGeom>
                <a:noFill/>
              </p:spPr>
              <p:txBody>
                <a:bodyPr wrap="square" rtlCol="0">
                  <a:spAutoFit/>
                </a:bodyPr>
                <a:lstStyle/>
                <a:p>
                  <a:r>
                    <a:rPr lang="en-US" sz="1600" dirty="0" err="1" smtClean="0">
                      <a:latin typeface="Arial"/>
                      <a:cs typeface="Arial"/>
                    </a:rPr>
                    <a:t>partial_sum</a:t>
                  </a:r>
                  <a:r>
                    <a:rPr lang="en-US" sz="1600" dirty="0" smtClean="0">
                      <a:latin typeface="Arial"/>
                      <a:cs typeface="Arial"/>
                    </a:rPr>
                    <a:t> </a:t>
                  </a:r>
                  <a:endParaRPr lang="en-US" sz="1600" dirty="0">
                    <a:latin typeface="Arial"/>
                    <a:cs typeface="Arial"/>
                  </a:endParaRPr>
                </a:p>
              </p:txBody>
            </p:sp>
            <p:sp>
              <p:nvSpPr>
                <p:cNvPr id="36" name="TextBox 35"/>
                <p:cNvSpPr txBox="1"/>
                <p:nvPr/>
              </p:nvSpPr>
              <p:spPr>
                <a:xfrm>
                  <a:off x="7027633" y="1627257"/>
                  <a:ext cx="1639490" cy="338554"/>
                </a:xfrm>
                <a:prstGeom prst="rect">
                  <a:avLst/>
                </a:prstGeom>
                <a:noFill/>
              </p:spPr>
              <p:txBody>
                <a:bodyPr wrap="square" rtlCol="0">
                  <a:spAutoFit/>
                </a:bodyPr>
                <a:lstStyle/>
                <a:p>
                  <a:r>
                    <a:rPr lang="en-US" sz="1600" dirty="0">
                      <a:latin typeface="Arial"/>
                      <a:cs typeface="Arial"/>
                    </a:rPr>
                    <a:t>s</a:t>
                  </a:r>
                  <a:r>
                    <a:rPr lang="en-US" sz="1600" dirty="0" smtClean="0">
                      <a:latin typeface="Arial"/>
                      <a:cs typeface="Arial"/>
                    </a:rPr>
                    <a:t>tart       </a:t>
                  </a:r>
                  <a:r>
                    <a:rPr lang="en-US" sz="1600" dirty="0" smtClean="0">
                      <a:solidFill>
                        <a:srgbClr val="FF0000"/>
                      </a:solidFill>
                      <a:latin typeface="Arial"/>
                      <a:cs typeface="Arial"/>
                    </a:rPr>
                    <a:t>end</a:t>
                  </a:r>
                  <a:endParaRPr lang="en-US" sz="1600" dirty="0">
                    <a:solidFill>
                      <a:srgbClr val="FF0000"/>
                    </a:solidFill>
                    <a:latin typeface="Arial"/>
                    <a:cs typeface="Arial"/>
                  </a:endParaRPr>
                </a:p>
              </p:txBody>
            </p:sp>
          </p:grpSp>
          <p:grpSp>
            <p:nvGrpSpPr>
              <p:cNvPr id="45" name="Group 44"/>
              <p:cNvGrpSpPr/>
              <p:nvPr/>
            </p:nvGrpSpPr>
            <p:grpSpPr>
              <a:xfrm>
                <a:off x="2984560" y="2600871"/>
                <a:ext cx="1639490" cy="787747"/>
                <a:chOff x="578394" y="1703457"/>
                <a:chExt cx="1639490" cy="787747"/>
              </a:xfrm>
            </p:grpSpPr>
            <p:sp>
              <p:nvSpPr>
                <p:cNvPr id="46" name="TextBox 45"/>
                <p:cNvSpPr txBox="1"/>
                <p:nvPr/>
              </p:nvSpPr>
              <p:spPr>
                <a:xfrm>
                  <a:off x="578394" y="2152650"/>
                  <a:ext cx="1453606" cy="338554"/>
                </a:xfrm>
                <a:prstGeom prst="rect">
                  <a:avLst/>
                </a:prstGeom>
                <a:noFill/>
              </p:spPr>
              <p:txBody>
                <a:bodyPr wrap="square" rtlCol="0">
                  <a:spAutoFit/>
                </a:bodyPr>
                <a:lstStyle/>
                <a:p>
                  <a:r>
                    <a:rPr lang="en-US" sz="1600" dirty="0" smtClean="0">
                      <a:latin typeface="Arial"/>
                      <a:cs typeface="Arial"/>
                    </a:rPr>
                    <a:t> </a:t>
                  </a:r>
                  <a:r>
                    <a:rPr lang="en-US" sz="1600" dirty="0" err="1" smtClean="0">
                      <a:latin typeface="Arial"/>
                      <a:cs typeface="Arial"/>
                    </a:rPr>
                    <a:t>partial_sum</a:t>
                  </a:r>
                  <a:r>
                    <a:rPr lang="en-US" sz="1600" dirty="0" smtClean="0">
                      <a:latin typeface="Arial"/>
                      <a:cs typeface="Arial"/>
                    </a:rPr>
                    <a:t> </a:t>
                  </a:r>
                  <a:endParaRPr lang="en-US" sz="1600" dirty="0">
                    <a:latin typeface="Arial"/>
                    <a:cs typeface="Arial"/>
                  </a:endParaRPr>
                </a:p>
              </p:txBody>
            </p:sp>
            <p:sp>
              <p:nvSpPr>
                <p:cNvPr id="47" name="TextBox 46"/>
                <p:cNvSpPr txBox="1"/>
                <p:nvPr/>
              </p:nvSpPr>
              <p:spPr>
                <a:xfrm>
                  <a:off x="578394" y="1703457"/>
                  <a:ext cx="1639490" cy="338554"/>
                </a:xfrm>
                <a:prstGeom prst="rect">
                  <a:avLst/>
                </a:prstGeom>
                <a:noFill/>
              </p:spPr>
              <p:txBody>
                <a:bodyPr wrap="square" rtlCol="0">
                  <a:spAutoFit/>
                </a:bodyPr>
                <a:lstStyle/>
                <a:p>
                  <a:r>
                    <a:rPr lang="en-US" sz="1600" dirty="0">
                      <a:latin typeface="Arial"/>
                      <a:cs typeface="Arial"/>
                    </a:rPr>
                    <a:t>s</a:t>
                  </a:r>
                  <a:r>
                    <a:rPr lang="en-US" sz="1600" dirty="0" smtClean="0">
                      <a:latin typeface="Arial"/>
                      <a:cs typeface="Arial"/>
                    </a:rPr>
                    <a:t>tart        end</a:t>
                  </a:r>
                  <a:endParaRPr lang="en-US" sz="1600" dirty="0">
                    <a:latin typeface="Arial"/>
                    <a:cs typeface="Arial"/>
                  </a:endParaRPr>
                </a:p>
              </p:txBody>
            </p:sp>
          </p:grpSp>
          <p:grpSp>
            <p:nvGrpSpPr>
              <p:cNvPr id="52" name="Group 51"/>
              <p:cNvGrpSpPr/>
              <p:nvPr/>
            </p:nvGrpSpPr>
            <p:grpSpPr>
              <a:xfrm>
                <a:off x="4268354" y="2600871"/>
                <a:ext cx="1639490" cy="787747"/>
                <a:chOff x="7027633" y="1627257"/>
                <a:chExt cx="1639490" cy="787747"/>
              </a:xfrm>
            </p:grpSpPr>
            <p:sp>
              <p:nvSpPr>
                <p:cNvPr id="53" name="TextBox 52"/>
                <p:cNvSpPr txBox="1"/>
                <p:nvPr/>
              </p:nvSpPr>
              <p:spPr>
                <a:xfrm>
                  <a:off x="7115456" y="2076450"/>
                  <a:ext cx="1352006" cy="338554"/>
                </a:xfrm>
                <a:prstGeom prst="rect">
                  <a:avLst/>
                </a:prstGeom>
                <a:noFill/>
              </p:spPr>
              <p:txBody>
                <a:bodyPr wrap="square" rtlCol="0">
                  <a:spAutoFit/>
                </a:bodyPr>
                <a:lstStyle/>
                <a:p>
                  <a:r>
                    <a:rPr lang="en-US" sz="1600" dirty="0" err="1" smtClean="0">
                      <a:latin typeface="Arial"/>
                      <a:cs typeface="Arial"/>
                    </a:rPr>
                    <a:t>partial_sum</a:t>
                  </a:r>
                  <a:r>
                    <a:rPr lang="en-US" sz="1600" dirty="0" smtClean="0">
                      <a:latin typeface="Arial"/>
                      <a:cs typeface="Arial"/>
                    </a:rPr>
                    <a:t> </a:t>
                  </a:r>
                  <a:endParaRPr lang="en-US" sz="1600" dirty="0">
                    <a:latin typeface="Arial"/>
                    <a:cs typeface="Arial"/>
                  </a:endParaRPr>
                </a:p>
              </p:txBody>
            </p:sp>
            <p:sp>
              <p:nvSpPr>
                <p:cNvPr id="54" name="TextBox 53"/>
                <p:cNvSpPr txBox="1"/>
                <p:nvPr/>
              </p:nvSpPr>
              <p:spPr>
                <a:xfrm>
                  <a:off x="7027633" y="1627257"/>
                  <a:ext cx="1639490" cy="338554"/>
                </a:xfrm>
                <a:prstGeom prst="rect">
                  <a:avLst/>
                </a:prstGeom>
                <a:noFill/>
              </p:spPr>
              <p:txBody>
                <a:bodyPr wrap="square" rtlCol="0">
                  <a:spAutoFit/>
                </a:bodyPr>
                <a:lstStyle/>
                <a:p>
                  <a:r>
                    <a:rPr lang="en-US" sz="1600" dirty="0">
                      <a:latin typeface="Arial"/>
                      <a:cs typeface="Arial"/>
                    </a:rPr>
                    <a:t>s</a:t>
                  </a:r>
                  <a:r>
                    <a:rPr lang="en-US" sz="1600" dirty="0" smtClean="0">
                      <a:latin typeface="Arial"/>
                      <a:cs typeface="Arial"/>
                    </a:rPr>
                    <a:t>tart       end</a:t>
                  </a:r>
                  <a:endParaRPr lang="en-US" sz="1600" dirty="0">
                    <a:latin typeface="Arial"/>
                    <a:cs typeface="Arial"/>
                  </a:endParaRPr>
                </a:p>
              </p:txBody>
            </p:sp>
          </p:grpSp>
        </p:grpSp>
      </p:grpSp>
      <p:grpSp>
        <p:nvGrpSpPr>
          <p:cNvPr id="10" name="Group 9"/>
          <p:cNvGrpSpPr/>
          <p:nvPr/>
        </p:nvGrpSpPr>
        <p:grpSpPr>
          <a:xfrm>
            <a:off x="1692568" y="3305096"/>
            <a:ext cx="4567205" cy="2170636"/>
            <a:chOff x="1692568" y="3305096"/>
            <a:chExt cx="4567205" cy="2170636"/>
          </a:xfrm>
        </p:grpSpPr>
        <p:sp>
          <p:nvSpPr>
            <p:cNvPr id="2" name="Oval 1"/>
            <p:cNvSpPr>
              <a:spLocks noChangeAspect="1"/>
            </p:cNvSpPr>
            <p:nvPr/>
          </p:nvSpPr>
          <p:spPr>
            <a:xfrm>
              <a:off x="1692568" y="4314444"/>
              <a:ext cx="1155700" cy="1161288"/>
            </a:xfrm>
            <a:prstGeom prst="ellipse">
              <a:avLst/>
            </a:prstGeom>
            <a:ln w="28575"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Arial"/>
                  <a:cs typeface="Arial"/>
                </a:rPr>
                <a:t>sum</a:t>
              </a:r>
              <a:endParaRPr lang="en-US" sz="2400" dirty="0">
                <a:latin typeface="Arial"/>
                <a:cs typeface="Arial"/>
              </a:endParaRPr>
            </a:p>
          </p:txBody>
        </p:sp>
        <p:cxnSp>
          <p:nvCxnSpPr>
            <p:cNvPr id="39" name="Straight Arrow Connector 38"/>
            <p:cNvCxnSpPr/>
            <p:nvPr/>
          </p:nvCxnSpPr>
          <p:spPr>
            <a:xfrm flipH="1">
              <a:off x="2270418" y="3305096"/>
              <a:ext cx="143736" cy="97124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2729536" y="3305096"/>
              <a:ext cx="1007732" cy="114131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H="1">
              <a:off x="2848268" y="3305096"/>
              <a:ext cx="2266958" cy="143200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2848268" y="3312418"/>
              <a:ext cx="3411505" cy="180568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648848" y="4695666"/>
            <a:ext cx="939800" cy="369332"/>
          </a:xfrm>
          <a:prstGeom prst="rect">
            <a:avLst/>
          </a:prstGeom>
          <a:noFill/>
        </p:spPr>
        <p:txBody>
          <a:bodyPr wrap="square" rtlCol="0">
            <a:spAutoFit/>
          </a:bodyPr>
          <a:lstStyle/>
          <a:p>
            <a:r>
              <a:rPr lang="en-US" dirty="0" smtClean="0">
                <a:latin typeface="Arial"/>
                <a:cs typeface="Arial"/>
              </a:rPr>
              <a:t>Task 0</a:t>
            </a:r>
            <a:endParaRPr lang="en-US" dirty="0">
              <a:latin typeface="Arial"/>
              <a:cs typeface="Arial"/>
            </a:endParaRPr>
          </a:p>
        </p:txBody>
      </p:sp>
      <p:sp>
        <p:nvSpPr>
          <p:cNvPr id="11" name="TextBox 10"/>
          <p:cNvSpPr txBox="1"/>
          <p:nvPr/>
        </p:nvSpPr>
        <p:spPr>
          <a:xfrm>
            <a:off x="4583587" y="4559300"/>
            <a:ext cx="4109563" cy="1477328"/>
          </a:xfrm>
          <a:prstGeom prst="rect">
            <a:avLst/>
          </a:prstGeom>
          <a:noFill/>
        </p:spPr>
        <p:txBody>
          <a:bodyPr wrap="square" rtlCol="0">
            <a:spAutoFit/>
          </a:bodyPr>
          <a:lstStyle/>
          <a:p>
            <a:pPr marL="285750" indent="-285750">
              <a:buFont typeface="Arial"/>
              <a:buChar char="•"/>
            </a:pPr>
            <a:r>
              <a:rPr lang="en-US" b="1" i="1" dirty="0" smtClean="0">
                <a:latin typeface="Arial"/>
                <a:cs typeface="Arial"/>
              </a:rPr>
              <a:t>Task 1 to </a:t>
            </a:r>
            <a:r>
              <a:rPr lang="en-US" b="1" i="1" dirty="0" err="1" smtClean="0">
                <a:latin typeface="Arial"/>
                <a:cs typeface="Arial"/>
              </a:rPr>
              <a:t>totalTasks</a:t>
            </a:r>
            <a:r>
              <a:rPr lang="en-US" b="1" i="1" dirty="0" smtClean="0">
                <a:latin typeface="Arial"/>
                <a:cs typeface="Arial"/>
              </a:rPr>
              <a:t> - 1 </a:t>
            </a:r>
            <a:r>
              <a:rPr lang="en-US" dirty="0" smtClean="0">
                <a:latin typeface="Arial"/>
                <a:cs typeface="Arial"/>
              </a:rPr>
              <a:t>send </a:t>
            </a:r>
            <a:r>
              <a:rPr lang="en-US" dirty="0" err="1" smtClean="0">
                <a:solidFill>
                  <a:srgbClr val="FF0000"/>
                </a:solidFill>
                <a:latin typeface="Arial"/>
                <a:cs typeface="Arial"/>
              </a:rPr>
              <a:t>partial_sum</a:t>
            </a:r>
            <a:r>
              <a:rPr lang="en-US" dirty="0" smtClean="0">
                <a:latin typeface="Arial"/>
                <a:cs typeface="Arial"/>
              </a:rPr>
              <a:t> to </a:t>
            </a:r>
            <a:r>
              <a:rPr lang="en-US" i="1" dirty="0" smtClean="0">
                <a:latin typeface="Arial"/>
                <a:cs typeface="Arial"/>
              </a:rPr>
              <a:t>task 0</a:t>
            </a:r>
            <a:r>
              <a:rPr lang="en-US" dirty="0" smtClean="0">
                <a:latin typeface="Arial"/>
                <a:cs typeface="Arial"/>
              </a:rPr>
              <a:t>  </a:t>
            </a:r>
          </a:p>
          <a:p>
            <a:endParaRPr lang="en-US" b="1" i="1" dirty="0">
              <a:solidFill>
                <a:srgbClr val="000000"/>
              </a:solidFill>
              <a:latin typeface="Arial"/>
              <a:cs typeface="Arial"/>
            </a:endParaRPr>
          </a:p>
          <a:p>
            <a:pPr marL="285750" indent="-285750">
              <a:buFont typeface="Arial"/>
              <a:buChar char="•"/>
            </a:pPr>
            <a:r>
              <a:rPr lang="en-US" b="1" i="1" dirty="0" smtClean="0">
                <a:solidFill>
                  <a:srgbClr val="000000"/>
                </a:solidFill>
                <a:latin typeface="Arial"/>
                <a:cs typeface="Arial"/>
              </a:rPr>
              <a:t>Tasks 0</a:t>
            </a:r>
            <a:r>
              <a:rPr lang="en-US" dirty="0">
                <a:latin typeface="Arial"/>
                <a:cs typeface="Arial"/>
              </a:rPr>
              <a:t> </a:t>
            </a:r>
            <a:r>
              <a:rPr lang="en-US" dirty="0" smtClean="0">
                <a:latin typeface="Arial"/>
                <a:cs typeface="Arial"/>
              </a:rPr>
              <a:t>receives </a:t>
            </a:r>
            <a:r>
              <a:rPr lang="en-US" dirty="0" err="1" smtClean="0">
                <a:solidFill>
                  <a:srgbClr val="FF0000"/>
                </a:solidFill>
                <a:latin typeface="Arial"/>
                <a:cs typeface="Arial"/>
              </a:rPr>
              <a:t>partial_sum</a:t>
            </a:r>
            <a:r>
              <a:rPr lang="en-US" dirty="0" smtClean="0">
                <a:latin typeface="Arial"/>
                <a:cs typeface="Arial"/>
              </a:rPr>
              <a:t> from </a:t>
            </a:r>
            <a:r>
              <a:rPr lang="en-US" i="1" dirty="0" smtClean="0">
                <a:latin typeface="Arial"/>
                <a:cs typeface="Arial"/>
              </a:rPr>
              <a:t>task 1 to </a:t>
            </a:r>
            <a:r>
              <a:rPr lang="en-US" i="1" dirty="0" err="1" smtClean="0">
                <a:latin typeface="Arial"/>
                <a:cs typeface="Arial"/>
              </a:rPr>
              <a:t>totalTasks</a:t>
            </a:r>
            <a:r>
              <a:rPr lang="en-US" i="1" dirty="0" smtClean="0">
                <a:latin typeface="Arial"/>
                <a:cs typeface="Arial"/>
              </a:rPr>
              <a:t> - 1</a:t>
            </a:r>
            <a:endParaRPr lang="en-US" i="1" dirty="0">
              <a:latin typeface="Arial"/>
              <a:cs typeface="Arial"/>
            </a:endParaRPr>
          </a:p>
        </p:txBody>
      </p:sp>
    </p:spTree>
    <p:extLst>
      <p:ext uri="{BB962C8B-B14F-4D97-AF65-F5344CB8AC3E}">
        <p14:creationId xmlns:p14="http://schemas.microsoft.com/office/powerpoint/2010/main" val="2093803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Documentation</a:t>
            </a:r>
            <a:endParaRPr sz="3600" dirty="0">
              <a:solidFill>
                <a:prstClr val="white"/>
              </a:solidFill>
            </a:endParaRPr>
          </a:p>
        </p:txBody>
      </p:sp>
      <p:sp>
        <p:nvSpPr>
          <p:cNvPr id="3" name="TextBox 2"/>
          <p:cNvSpPr txBox="1"/>
          <p:nvPr/>
        </p:nvSpPr>
        <p:spPr>
          <a:xfrm>
            <a:off x="310896" y="905748"/>
            <a:ext cx="8579104" cy="5909309"/>
          </a:xfrm>
          <a:prstGeom prst="rect">
            <a:avLst/>
          </a:prstGeom>
          <a:noFill/>
        </p:spPr>
        <p:txBody>
          <a:bodyPr wrap="square" rtlCol="0">
            <a:spAutoFit/>
          </a:bodyPr>
          <a:lstStyle/>
          <a:p>
            <a:pPr marL="342900" indent="-342900">
              <a:buFont typeface="Arial"/>
              <a:buChar char="•"/>
            </a:pPr>
            <a:r>
              <a:rPr lang="en-US" sz="2200" dirty="0" smtClean="0">
                <a:latin typeface="Arial"/>
                <a:cs typeface="Arial"/>
              </a:rPr>
              <a:t>Parallel Computing Books</a:t>
            </a:r>
          </a:p>
          <a:p>
            <a:pPr marL="800100" lvl="1" indent="-342900">
              <a:buFont typeface="Lucida Grande"/>
              <a:buChar char="-"/>
            </a:pPr>
            <a:r>
              <a:rPr lang="en-US" sz="2200" dirty="0">
                <a:latin typeface="Arial"/>
                <a:cs typeface="Arial"/>
                <a:hlinkClick r:id="rId2"/>
              </a:rPr>
              <a:t>http://</a:t>
            </a:r>
            <a:r>
              <a:rPr lang="en-US" sz="2200" dirty="0" err="1">
                <a:latin typeface="Arial"/>
                <a:cs typeface="Arial"/>
                <a:hlinkClick r:id="rId2"/>
              </a:rPr>
              <a:t>pages.tacc.utexas.edu</a:t>
            </a:r>
            <a:r>
              <a:rPr lang="en-US" sz="2200" dirty="0">
                <a:latin typeface="Arial"/>
                <a:cs typeface="Arial"/>
                <a:hlinkClick r:id="rId2"/>
              </a:rPr>
              <a:t>/~</a:t>
            </a:r>
            <a:r>
              <a:rPr lang="en-US" sz="2200" dirty="0" err="1">
                <a:latin typeface="Arial"/>
                <a:cs typeface="Arial"/>
                <a:hlinkClick r:id="rId2"/>
              </a:rPr>
              <a:t>eijkhout</a:t>
            </a:r>
            <a:r>
              <a:rPr lang="en-US" sz="2200" dirty="0">
                <a:latin typeface="Arial"/>
                <a:cs typeface="Arial"/>
                <a:hlinkClick r:id="rId2"/>
              </a:rPr>
              <a:t>/</a:t>
            </a:r>
            <a:r>
              <a:rPr lang="en-US" sz="2200" dirty="0" err="1">
                <a:latin typeface="Arial"/>
                <a:cs typeface="Arial"/>
                <a:hlinkClick r:id="rId2"/>
              </a:rPr>
              <a:t>istc</a:t>
            </a:r>
            <a:r>
              <a:rPr lang="en-US" sz="2200" dirty="0">
                <a:latin typeface="Arial"/>
                <a:cs typeface="Arial"/>
                <a:hlinkClick r:id="rId2"/>
              </a:rPr>
              <a:t>/</a:t>
            </a:r>
            <a:r>
              <a:rPr lang="en-US" sz="2200" dirty="0" err="1">
                <a:latin typeface="Arial"/>
                <a:cs typeface="Arial"/>
                <a:hlinkClick r:id="rId2"/>
              </a:rPr>
              <a:t>istc.html</a:t>
            </a:r>
            <a:endParaRPr lang="en-US" sz="2200" dirty="0" smtClean="0">
              <a:latin typeface="Arial"/>
              <a:cs typeface="Arial"/>
            </a:endParaRPr>
          </a:p>
          <a:p>
            <a:pPr marL="342900" indent="-342900">
              <a:buFont typeface="Arial"/>
              <a:buChar char="•"/>
            </a:pPr>
            <a:r>
              <a:rPr lang="en-US" sz="2200" dirty="0" smtClean="0">
                <a:latin typeface="Arial"/>
                <a:cs typeface="Arial"/>
              </a:rPr>
              <a:t>MPI Standard</a:t>
            </a:r>
          </a:p>
          <a:p>
            <a:pPr marL="800100" lvl="1" indent="-342900">
              <a:buFont typeface="Lucida Grande"/>
              <a:buChar char="-"/>
            </a:pPr>
            <a:r>
              <a:rPr lang="en-US" sz="2200" dirty="0">
                <a:latin typeface="Arial"/>
                <a:cs typeface="Arial"/>
                <a:hlinkClick r:id="rId3"/>
              </a:rPr>
              <a:t>http://www.mcs.anl.gov/research/projects/mpi</a:t>
            </a:r>
            <a:r>
              <a:rPr lang="en-US" sz="2200" dirty="0" smtClean="0">
                <a:latin typeface="Arial"/>
                <a:cs typeface="Arial"/>
                <a:hlinkClick r:id="rId3"/>
              </a:rPr>
              <a:t>/</a:t>
            </a:r>
            <a:endParaRPr lang="en-US" sz="2200" dirty="0" smtClean="0">
              <a:latin typeface="Arial"/>
              <a:cs typeface="Arial"/>
            </a:endParaRPr>
          </a:p>
          <a:p>
            <a:pPr marL="800100" lvl="1" indent="-342900">
              <a:buFont typeface="Lucida Grande"/>
              <a:buChar char="-"/>
            </a:pPr>
            <a:r>
              <a:rPr lang="en-US" sz="2200" dirty="0">
                <a:latin typeface="Arial"/>
                <a:cs typeface="Arial"/>
                <a:hlinkClick r:id="rId4"/>
              </a:rPr>
              <a:t>http://</a:t>
            </a:r>
            <a:r>
              <a:rPr lang="en-US" sz="2200" dirty="0" err="1">
                <a:latin typeface="Arial"/>
                <a:cs typeface="Arial"/>
                <a:hlinkClick r:id="rId4"/>
              </a:rPr>
              <a:t>mpi-forum.org</a:t>
            </a:r>
            <a:r>
              <a:rPr lang="en-US" sz="2200" dirty="0">
                <a:latin typeface="Arial"/>
                <a:cs typeface="Arial"/>
                <a:hlinkClick r:id="rId4"/>
              </a:rPr>
              <a:t>/</a:t>
            </a:r>
            <a:endParaRPr lang="en-US" sz="2200" dirty="0">
              <a:latin typeface="Arial"/>
              <a:cs typeface="Arial"/>
            </a:endParaRPr>
          </a:p>
          <a:p>
            <a:pPr marL="342900" indent="-342900">
              <a:buFont typeface="Arial"/>
              <a:buChar char="•"/>
            </a:pPr>
            <a:r>
              <a:rPr lang="en-US" sz="2200" dirty="0" smtClean="0">
                <a:latin typeface="Arial"/>
                <a:cs typeface="Arial"/>
              </a:rPr>
              <a:t>MPI Books:</a:t>
            </a:r>
          </a:p>
          <a:p>
            <a:pPr marL="800100" lvl="1" indent="-342900">
              <a:buFont typeface="Lucida Grande"/>
              <a:buChar char="-"/>
            </a:pPr>
            <a:r>
              <a:rPr lang="en-US" sz="2200" dirty="0">
                <a:latin typeface="Arial"/>
                <a:cs typeface="Arial"/>
                <a:hlinkClick r:id="rId5"/>
              </a:rPr>
              <a:t>http://mpitutorial.com/recommended-books</a:t>
            </a:r>
            <a:r>
              <a:rPr lang="en-US" sz="2200" dirty="0" smtClean="0">
                <a:latin typeface="Arial"/>
                <a:cs typeface="Arial"/>
                <a:hlinkClick r:id="rId5"/>
              </a:rPr>
              <a:t>/</a:t>
            </a:r>
            <a:endParaRPr lang="en-US" sz="2200" dirty="0">
              <a:latin typeface="Arial"/>
              <a:cs typeface="Arial"/>
            </a:endParaRPr>
          </a:p>
          <a:p>
            <a:pPr marL="800100" lvl="1" indent="-342900">
              <a:buFont typeface="Lucida Grande"/>
              <a:buChar char="-"/>
            </a:pPr>
            <a:r>
              <a:rPr lang="en-US" sz="2200" dirty="0" smtClean="0">
                <a:latin typeface="Arial"/>
                <a:cs typeface="Arial"/>
                <a:hlinkClick r:id="rId6"/>
              </a:rPr>
              <a:t>http</a:t>
            </a:r>
            <a:r>
              <a:rPr lang="en-US" sz="2200" dirty="0">
                <a:latin typeface="Arial"/>
                <a:cs typeface="Arial"/>
                <a:hlinkClick r:id="rId6"/>
              </a:rPr>
              <a:t>://</a:t>
            </a:r>
            <a:r>
              <a:rPr lang="en-US" sz="2200" dirty="0" err="1">
                <a:latin typeface="Arial"/>
                <a:cs typeface="Arial"/>
                <a:hlinkClick r:id="rId6"/>
              </a:rPr>
              <a:t>www.netlib.org</a:t>
            </a:r>
            <a:r>
              <a:rPr lang="en-US" sz="2200" dirty="0">
                <a:latin typeface="Arial"/>
                <a:cs typeface="Arial"/>
                <a:hlinkClick r:id="rId6"/>
              </a:rPr>
              <a:t>/</a:t>
            </a:r>
            <a:r>
              <a:rPr lang="en-US" sz="2200" dirty="0" err="1">
                <a:latin typeface="Arial"/>
                <a:cs typeface="Arial"/>
                <a:hlinkClick r:id="rId6"/>
              </a:rPr>
              <a:t>utk</a:t>
            </a:r>
            <a:r>
              <a:rPr lang="en-US" sz="2200" dirty="0">
                <a:latin typeface="Arial"/>
                <a:cs typeface="Arial"/>
                <a:hlinkClick r:id="rId6"/>
              </a:rPr>
              <a:t>/papers/</a:t>
            </a:r>
            <a:r>
              <a:rPr lang="en-US" sz="2200" dirty="0" err="1">
                <a:latin typeface="Arial"/>
                <a:cs typeface="Arial"/>
                <a:hlinkClick r:id="rId6"/>
              </a:rPr>
              <a:t>mpi</a:t>
            </a:r>
            <a:r>
              <a:rPr lang="en-US" sz="2200" dirty="0">
                <a:latin typeface="Arial"/>
                <a:cs typeface="Arial"/>
                <a:hlinkClick r:id="rId6"/>
              </a:rPr>
              <a:t>-book/</a:t>
            </a:r>
            <a:r>
              <a:rPr lang="en-US" sz="2200" dirty="0" err="1">
                <a:latin typeface="Arial"/>
                <a:cs typeface="Arial"/>
                <a:hlinkClick r:id="rId6"/>
              </a:rPr>
              <a:t>mpi-book.html</a:t>
            </a:r>
            <a:endParaRPr lang="en-US" sz="2200" dirty="0" smtClean="0">
              <a:latin typeface="Arial"/>
              <a:cs typeface="Arial"/>
            </a:endParaRPr>
          </a:p>
          <a:p>
            <a:pPr marL="342900" indent="-342900">
              <a:buFont typeface="Arial"/>
              <a:buChar char="•"/>
            </a:pPr>
            <a:r>
              <a:rPr lang="en-US" sz="2200" dirty="0" smtClean="0">
                <a:latin typeface="Arial"/>
                <a:cs typeface="Arial"/>
              </a:rPr>
              <a:t>MPI Tutorials:</a:t>
            </a:r>
          </a:p>
          <a:p>
            <a:pPr marL="800100" lvl="1" indent="-342900">
              <a:buFont typeface="Lucida Grande"/>
              <a:buChar char="-"/>
            </a:pPr>
            <a:r>
              <a:rPr lang="en-US" sz="2200" dirty="0">
                <a:latin typeface="Arial"/>
                <a:cs typeface="Arial"/>
                <a:hlinkClick r:id="rId7"/>
              </a:rPr>
              <a:t>http://mpitutorial.com/tutorials</a:t>
            </a:r>
            <a:r>
              <a:rPr lang="en-US" sz="2200" dirty="0" smtClean="0">
                <a:latin typeface="Arial"/>
                <a:cs typeface="Arial"/>
                <a:hlinkClick r:id="rId7"/>
              </a:rPr>
              <a:t>/</a:t>
            </a:r>
            <a:endParaRPr lang="en-US" sz="2200" dirty="0" smtClean="0">
              <a:latin typeface="Arial"/>
              <a:cs typeface="Arial"/>
            </a:endParaRPr>
          </a:p>
          <a:p>
            <a:pPr marL="800100" lvl="1" indent="-342900">
              <a:buFont typeface="Lucida Grande"/>
              <a:buChar char="-"/>
            </a:pPr>
            <a:r>
              <a:rPr lang="en-US" sz="2200" dirty="0">
                <a:latin typeface="Arial"/>
                <a:cs typeface="Arial"/>
                <a:hlinkClick r:id="rId8"/>
              </a:rPr>
              <a:t>https://computing.llnl.gov/tutorials/mpi</a:t>
            </a:r>
            <a:r>
              <a:rPr lang="en-US" sz="2200" dirty="0" smtClean="0">
                <a:latin typeface="Arial"/>
                <a:cs typeface="Arial"/>
                <a:hlinkClick r:id="rId8"/>
              </a:rPr>
              <a:t>/</a:t>
            </a:r>
            <a:endParaRPr lang="en-US" sz="2200" dirty="0" smtClean="0">
              <a:latin typeface="Arial"/>
              <a:cs typeface="Arial"/>
            </a:endParaRPr>
          </a:p>
          <a:p>
            <a:pPr marL="342900" indent="-342900">
              <a:buFont typeface="Arial"/>
              <a:buChar char="•"/>
            </a:pPr>
            <a:r>
              <a:rPr lang="en-US" sz="2200" dirty="0" err="1" smtClean="0">
                <a:latin typeface="Arial"/>
                <a:cs typeface="Arial"/>
              </a:rPr>
              <a:t>OpenMP</a:t>
            </a:r>
            <a:r>
              <a:rPr lang="en-US" sz="2200" dirty="0" smtClean="0">
                <a:latin typeface="Arial"/>
                <a:cs typeface="Arial"/>
              </a:rPr>
              <a:t> specification:</a:t>
            </a:r>
          </a:p>
          <a:p>
            <a:pPr marL="800100" lvl="1" indent="-342900">
              <a:buFont typeface="Lucida Grande"/>
              <a:buChar char="-"/>
            </a:pPr>
            <a:r>
              <a:rPr lang="en-US" sz="2200" dirty="0">
                <a:latin typeface="Arial"/>
                <a:cs typeface="Arial"/>
                <a:hlinkClick r:id="rId9"/>
              </a:rPr>
              <a:t>http://</a:t>
            </a:r>
            <a:r>
              <a:rPr lang="en-US" sz="2200" dirty="0" err="1">
                <a:latin typeface="Arial"/>
                <a:cs typeface="Arial"/>
                <a:hlinkClick r:id="rId9"/>
              </a:rPr>
              <a:t>www.openmp.org</a:t>
            </a:r>
            <a:r>
              <a:rPr lang="en-US" sz="2200" dirty="0">
                <a:latin typeface="Arial"/>
                <a:cs typeface="Arial"/>
                <a:hlinkClick r:id="rId9"/>
              </a:rPr>
              <a:t>/</a:t>
            </a:r>
            <a:endParaRPr lang="en-US" sz="2200" dirty="0">
              <a:latin typeface="Arial"/>
              <a:cs typeface="Arial"/>
            </a:endParaRPr>
          </a:p>
          <a:p>
            <a:pPr marL="342900" indent="-342900">
              <a:buFont typeface="Arial"/>
              <a:buChar char="•"/>
            </a:pPr>
            <a:r>
              <a:rPr lang="en-US" sz="2200" dirty="0" err="1" smtClean="0">
                <a:latin typeface="Arial"/>
                <a:cs typeface="Arial"/>
              </a:rPr>
              <a:t>OpenMP</a:t>
            </a:r>
            <a:r>
              <a:rPr lang="en-US" sz="2200" dirty="0" smtClean="0">
                <a:latin typeface="Arial"/>
                <a:cs typeface="Arial"/>
              </a:rPr>
              <a:t> </a:t>
            </a:r>
            <a:r>
              <a:rPr lang="en-US" sz="2200" dirty="0">
                <a:latin typeface="Arial"/>
                <a:cs typeface="Arial"/>
              </a:rPr>
              <a:t>Tutorials:</a:t>
            </a:r>
          </a:p>
          <a:p>
            <a:pPr marL="800100" lvl="1" indent="-342900">
              <a:buFont typeface="Lucida Grande"/>
              <a:buChar char="-"/>
            </a:pPr>
            <a:r>
              <a:rPr lang="en-US" sz="2200" dirty="0" smtClean="0">
                <a:latin typeface="Arial"/>
                <a:cs typeface="Arial"/>
                <a:hlinkClick r:id="rId10"/>
              </a:rPr>
              <a:t>https</a:t>
            </a:r>
            <a:r>
              <a:rPr lang="en-US" sz="2200" dirty="0">
                <a:latin typeface="Arial"/>
                <a:cs typeface="Arial"/>
                <a:hlinkClick r:id="rId10"/>
              </a:rPr>
              <a:t>://computing.llnl.gov/tutorials</a:t>
            </a:r>
            <a:r>
              <a:rPr lang="en-US" sz="2200" dirty="0" smtClean="0">
                <a:latin typeface="Arial"/>
                <a:cs typeface="Arial"/>
                <a:hlinkClick r:id="rId10"/>
              </a:rPr>
              <a:t>/openMP/</a:t>
            </a:r>
            <a:endParaRPr lang="en-US" sz="2200" dirty="0">
              <a:latin typeface="Arial"/>
              <a:cs typeface="Arial"/>
            </a:endParaRPr>
          </a:p>
          <a:p>
            <a:pPr marL="800100" lvl="1" indent="-342900">
              <a:buFont typeface="Lucida Grande"/>
              <a:buChar char="-"/>
            </a:pPr>
            <a:endParaRPr lang="en-US" sz="2400" dirty="0" smtClean="0">
              <a:latin typeface="Arial"/>
              <a:cs typeface="Arial"/>
            </a:endParaRPr>
          </a:p>
          <a:p>
            <a:pPr marL="342900" indent="-342900">
              <a:buFont typeface="Arial"/>
              <a:buChar char="•"/>
            </a:pPr>
            <a:endParaRPr lang="en-US" sz="2400" dirty="0" smtClean="0">
              <a:latin typeface="Arial"/>
              <a:cs typeface="Arial"/>
            </a:endParaRPr>
          </a:p>
        </p:txBody>
      </p:sp>
    </p:spTree>
    <p:extLst>
      <p:ext uri="{BB962C8B-B14F-4D97-AF65-F5344CB8AC3E}">
        <p14:creationId xmlns:p14="http://schemas.microsoft.com/office/powerpoint/2010/main" val="40833530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6</a:t>
            </a:fld>
            <a:endParaRPr lang="en-US" dirty="0">
              <a:solidFill>
                <a:prstClr val="black">
                  <a:tint val="75000"/>
                </a:prstClr>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sz="3600" dirty="0" smtClean="0">
                <a:solidFill>
                  <a:prstClr val="white"/>
                </a:solidFill>
              </a:rPr>
              <a:t>P</a:t>
            </a:r>
            <a:r>
              <a:rPr lang="en-US" sz="3600" dirty="0" smtClean="0">
                <a:solidFill>
                  <a:prstClr val="white"/>
                </a:solidFill>
              </a:rPr>
              <a:t>arallel Paradiagms – Shared Memory</a:t>
            </a:r>
            <a:endParaRPr sz="3600" dirty="0">
              <a:solidFill>
                <a:prstClr val="white"/>
              </a:solidFill>
            </a:endParaRPr>
          </a:p>
        </p:txBody>
      </p:sp>
      <p:sp>
        <p:nvSpPr>
          <p:cNvPr id="35" name="TextBox 34"/>
          <p:cNvSpPr txBox="1"/>
          <p:nvPr/>
        </p:nvSpPr>
        <p:spPr>
          <a:xfrm>
            <a:off x="310896" y="1054100"/>
            <a:ext cx="8515604" cy="3139321"/>
          </a:xfrm>
          <a:prstGeom prst="rect">
            <a:avLst/>
          </a:prstGeom>
          <a:noFill/>
        </p:spPr>
        <p:txBody>
          <a:bodyPr wrap="square" rtlCol="0">
            <a:spAutoFit/>
          </a:bodyPr>
          <a:lstStyle/>
          <a:p>
            <a:pPr marL="285750" indent="-285750">
              <a:buFont typeface="Arial"/>
              <a:buChar char="•"/>
            </a:pPr>
            <a:r>
              <a:rPr lang="en-US" sz="2200" dirty="0" smtClean="0">
                <a:latin typeface="Arial"/>
                <a:cs typeface="Arial"/>
              </a:rPr>
              <a:t>All cores share a common pool of memory.</a:t>
            </a:r>
          </a:p>
          <a:p>
            <a:pPr marL="285750" indent="-285750">
              <a:buFont typeface="Arial"/>
              <a:buChar char="•"/>
            </a:pPr>
            <a:endParaRPr lang="en-US" sz="2200" dirty="0">
              <a:latin typeface="Arial"/>
              <a:cs typeface="Arial"/>
            </a:endParaRPr>
          </a:p>
          <a:p>
            <a:pPr marL="285750" indent="-285750">
              <a:buFont typeface="Arial"/>
              <a:buChar char="•"/>
            </a:pPr>
            <a:r>
              <a:rPr lang="en-US" sz="2200" dirty="0" smtClean="0">
                <a:latin typeface="Arial"/>
                <a:cs typeface="Arial"/>
              </a:rPr>
              <a:t>The programming challenge is coordination: how to avoid computing for access to the same data.</a:t>
            </a:r>
          </a:p>
          <a:p>
            <a:pPr marL="285750" indent="-285750">
              <a:buFont typeface="Arial"/>
              <a:buChar char="•"/>
            </a:pPr>
            <a:endParaRPr lang="en-US" sz="2200" dirty="0">
              <a:latin typeface="Arial"/>
              <a:cs typeface="Arial"/>
            </a:endParaRPr>
          </a:p>
          <a:p>
            <a:pPr marL="285750" indent="-285750">
              <a:buFont typeface="Arial"/>
              <a:buChar char="•"/>
            </a:pPr>
            <a:r>
              <a:rPr lang="en-US" sz="2200" dirty="0" smtClean="0">
                <a:latin typeface="Arial"/>
                <a:cs typeface="Arial"/>
              </a:rPr>
              <a:t>Main programming model </a:t>
            </a:r>
            <a:r>
              <a:rPr lang="en-US" sz="2200" dirty="0" err="1" smtClean="0">
                <a:solidFill>
                  <a:srgbClr val="FF0000"/>
                </a:solidFill>
                <a:latin typeface="Arial"/>
                <a:cs typeface="Arial"/>
              </a:rPr>
              <a:t>OpenMP</a:t>
            </a:r>
            <a:r>
              <a:rPr lang="en-US" sz="2200" dirty="0" smtClean="0">
                <a:latin typeface="Arial"/>
                <a:cs typeface="Arial"/>
              </a:rPr>
              <a:t>:</a:t>
            </a:r>
            <a:r>
              <a:rPr lang="en-US" sz="2200" dirty="0" smtClean="0">
                <a:solidFill>
                  <a:srgbClr val="000000"/>
                </a:solidFill>
                <a:latin typeface="Arial"/>
                <a:cs typeface="Arial"/>
              </a:rPr>
              <a:t>.</a:t>
            </a:r>
          </a:p>
          <a:p>
            <a:pPr marL="285750" indent="-285750">
              <a:buFont typeface="Arial"/>
              <a:buChar char="•"/>
            </a:pPr>
            <a:endParaRPr lang="en-US" sz="2200" dirty="0">
              <a:latin typeface="Arial"/>
              <a:cs typeface="Arial"/>
            </a:endParaRPr>
          </a:p>
          <a:p>
            <a:pPr marL="285750" indent="-285750">
              <a:buFont typeface="Arial"/>
              <a:buChar char="•"/>
            </a:pPr>
            <a:r>
              <a:rPr lang="en-US" sz="2200" dirty="0">
                <a:latin typeface="Arial"/>
                <a:cs typeface="Arial"/>
              </a:rPr>
              <a:t>A </a:t>
            </a:r>
            <a:r>
              <a:rPr lang="en-US" sz="2200" b="1" i="1" dirty="0">
                <a:latin typeface="Arial"/>
                <a:cs typeface="Arial"/>
              </a:rPr>
              <a:t>single</a:t>
            </a:r>
            <a:r>
              <a:rPr lang="en-US" sz="2200" dirty="0">
                <a:latin typeface="Arial"/>
                <a:cs typeface="Arial"/>
              </a:rPr>
              <a:t> executable spawns independent threads and manages threads’ access to data.</a:t>
            </a:r>
          </a:p>
        </p:txBody>
      </p:sp>
      <p:pic>
        <p:nvPicPr>
          <p:cNvPr id="2" name="Picture 1"/>
          <p:cNvPicPr>
            <a:picLocks noChangeAspect="1"/>
          </p:cNvPicPr>
          <p:nvPr/>
        </p:nvPicPr>
        <p:blipFill>
          <a:blip r:embed="rId3"/>
          <a:stretch>
            <a:fillRect/>
          </a:stretch>
        </p:blipFill>
        <p:spPr>
          <a:xfrm>
            <a:off x="1308100" y="4368800"/>
            <a:ext cx="6527800" cy="1727200"/>
          </a:xfrm>
          <a:prstGeom prst="rect">
            <a:avLst/>
          </a:prstGeom>
        </p:spPr>
      </p:pic>
    </p:spTree>
    <p:extLst>
      <p:ext uri="{BB962C8B-B14F-4D97-AF65-F5344CB8AC3E}">
        <p14:creationId xmlns:p14="http://schemas.microsoft.com/office/powerpoint/2010/main" val="39194954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7</a:t>
            </a:fld>
            <a:endParaRPr lang="en-US" dirty="0">
              <a:solidFill>
                <a:prstClr val="black">
                  <a:tint val="75000"/>
                </a:prstClr>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fontScale="92500"/>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sz="3600" dirty="0" smtClean="0">
                <a:solidFill>
                  <a:prstClr val="white"/>
                </a:solidFill>
              </a:rPr>
              <a:t>P</a:t>
            </a:r>
            <a:r>
              <a:rPr lang="en-US" sz="3600" dirty="0" smtClean="0">
                <a:solidFill>
                  <a:prstClr val="white"/>
                </a:solidFill>
              </a:rPr>
              <a:t>arallel Paradiagms – Distributed Memory</a:t>
            </a:r>
            <a:endParaRPr sz="3600" dirty="0">
              <a:solidFill>
                <a:prstClr val="white"/>
              </a:solidFill>
            </a:endParaRPr>
          </a:p>
        </p:txBody>
      </p:sp>
      <p:sp>
        <p:nvSpPr>
          <p:cNvPr id="35" name="TextBox 34"/>
          <p:cNvSpPr txBox="1"/>
          <p:nvPr/>
        </p:nvSpPr>
        <p:spPr>
          <a:xfrm>
            <a:off x="310896" y="1054100"/>
            <a:ext cx="8515604" cy="3139321"/>
          </a:xfrm>
          <a:prstGeom prst="rect">
            <a:avLst/>
          </a:prstGeom>
          <a:noFill/>
        </p:spPr>
        <p:txBody>
          <a:bodyPr wrap="square" rtlCol="0">
            <a:spAutoFit/>
          </a:bodyPr>
          <a:lstStyle/>
          <a:p>
            <a:pPr marL="285750" indent="-285750">
              <a:buFont typeface="Arial"/>
              <a:buChar char="•"/>
            </a:pPr>
            <a:r>
              <a:rPr lang="en-US" sz="2200" dirty="0" smtClean="0">
                <a:latin typeface="Arial"/>
                <a:cs typeface="Arial"/>
              </a:rPr>
              <a:t>Each core has its own memory, inaccessible to other cores.</a:t>
            </a:r>
          </a:p>
          <a:p>
            <a:pPr marL="285750" indent="-285750">
              <a:buFont typeface="Arial"/>
              <a:buChar char="•"/>
            </a:pPr>
            <a:endParaRPr lang="en-US" sz="2200" dirty="0">
              <a:latin typeface="Arial"/>
              <a:cs typeface="Arial"/>
            </a:endParaRPr>
          </a:p>
          <a:p>
            <a:pPr marL="285750" indent="-285750">
              <a:buFont typeface="Arial"/>
              <a:buChar char="•"/>
            </a:pPr>
            <a:r>
              <a:rPr lang="en-US" sz="2200" dirty="0" smtClean="0">
                <a:latin typeface="Arial"/>
                <a:cs typeface="Arial"/>
              </a:rPr>
              <a:t>The programming challenge is communication: how to share data between processes.</a:t>
            </a:r>
          </a:p>
          <a:p>
            <a:pPr marL="285750" indent="-285750">
              <a:buFont typeface="Arial"/>
              <a:buChar char="•"/>
            </a:pPr>
            <a:endParaRPr lang="en-US" sz="2200" dirty="0">
              <a:latin typeface="Arial"/>
              <a:cs typeface="Arial"/>
            </a:endParaRPr>
          </a:p>
          <a:p>
            <a:pPr marL="285750" indent="-285750">
              <a:buFont typeface="Arial"/>
              <a:buChar char="•"/>
            </a:pPr>
            <a:r>
              <a:rPr lang="en-US" sz="2200" dirty="0" smtClean="0">
                <a:latin typeface="Arial"/>
                <a:cs typeface="Arial"/>
              </a:rPr>
              <a:t>Main programming model: </a:t>
            </a:r>
            <a:r>
              <a:rPr lang="en-US" sz="2200" dirty="0">
                <a:solidFill>
                  <a:srgbClr val="FF0000"/>
                </a:solidFill>
                <a:latin typeface="Arial"/>
                <a:cs typeface="Arial"/>
              </a:rPr>
              <a:t>MPI (Message Passing Interface)</a:t>
            </a:r>
            <a:r>
              <a:rPr lang="en-US" sz="2200" dirty="0" smtClean="0">
                <a:solidFill>
                  <a:srgbClr val="000000"/>
                </a:solidFill>
                <a:latin typeface="Arial"/>
                <a:cs typeface="Arial"/>
              </a:rPr>
              <a:t>.</a:t>
            </a:r>
          </a:p>
          <a:p>
            <a:pPr marL="285750" indent="-285750">
              <a:buFont typeface="Arial"/>
              <a:buChar char="•"/>
            </a:pPr>
            <a:endParaRPr lang="en-US" sz="2200" dirty="0">
              <a:solidFill>
                <a:srgbClr val="000000"/>
              </a:solidFill>
              <a:latin typeface="Arial"/>
              <a:cs typeface="Arial"/>
            </a:endParaRPr>
          </a:p>
          <a:p>
            <a:pPr marL="285750" indent="-285750">
              <a:buFont typeface="Arial"/>
              <a:buChar char="•"/>
            </a:pPr>
            <a:r>
              <a:rPr lang="en-US" sz="2200" dirty="0" smtClean="0">
                <a:solidFill>
                  <a:srgbClr val="000000"/>
                </a:solidFill>
                <a:latin typeface="Arial"/>
                <a:cs typeface="Arial"/>
              </a:rPr>
              <a:t>Every assigned core runs a separate copy of the same executable.</a:t>
            </a:r>
          </a:p>
        </p:txBody>
      </p:sp>
      <p:pic>
        <p:nvPicPr>
          <p:cNvPr id="3" name="Picture 2"/>
          <p:cNvPicPr>
            <a:picLocks noChangeAspect="1"/>
          </p:cNvPicPr>
          <p:nvPr/>
        </p:nvPicPr>
        <p:blipFill>
          <a:blip r:embed="rId3"/>
          <a:stretch>
            <a:fillRect/>
          </a:stretch>
        </p:blipFill>
        <p:spPr>
          <a:xfrm>
            <a:off x="1054099" y="4311650"/>
            <a:ext cx="7385619" cy="1892300"/>
          </a:xfrm>
          <a:prstGeom prst="rect">
            <a:avLst/>
          </a:prstGeom>
        </p:spPr>
      </p:pic>
    </p:spTree>
    <p:extLst>
      <p:ext uri="{BB962C8B-B14F-4D97-AF65-F5344CB8AC3E}">
        <p14:creationId xmlns:p14="http://schemas.microsoft.com/office/powerpoint/2010/main" val="2194266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8</a:t>
            </a:fld>
            <a:endParaRPr lang="en-US" dirty="0">
              <a:solidFill>
                <a:prstClr val="black">
                  <a:tint val="75000"/>
                </a:prstClr>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Hybrid Architecture</a:t>
            </a:r>
            <a:endParaRPr sz="3600" dirty="0">
              <a:solidFill>
                <a:prstClr val="white"/>
              </a:solidFill>
            </a:endParaRPr>
          </a:p>
        </p:txBody>
      </p:sp>
      <p:sp>
        <p:nvSpPr>
          <p:cNvPr id="35" name="TextBox 34"/>
          <p:cNvSpPr txBox="1"/>
          <p:nvPr/>
        </p:nvSpPr>
        <p:spPr>
          <a:xfrm>
            <a:off x="310896" y="1193800"/>
            <a:ext cx="8515604" cy="2308324"/>
          </a:xfrm>
          <a:prstGeom prst="rect">
            <a:avLst/>
          </a:prstGeom>
          <a:noFill/>
        </p:spPr>
        <p:txBody>
          <a:bodyPr wrap="square" rtlCol="0">
            <a:spAutoFit/>
          </a:bodyPr>
          <a:lstStyle/>
          <a:p>
            <a:pPr marL="285750" indent="-285750">
              <a:buFont typeface="Arial"/>
              <a:buChar char="•"/>
            </a:pPr>
            <a:r>
              <a:rPr lang="en-US" sz="2400" dirty="0" smtClean="0">
                <a:latin typeface="Arial"/>
                <a:cs typeface="Arial"/>
              </a:rPr>
              <a:t>Most large clusters are hybrids of these models.</a:t>
            </a:r>
          </a:p>
          <a:p>
            <a:pPr marL="800100" lvl="1" indent="-342900">
              <a:buFont typeface="Lucida Grande"/>
              <a:buChar char="-"/>
            </a:pPr>
            <a:r>
              <a:rPr lang="en-US" sz="2400" dirty="0" smtClean="0">
                <a:latin typeface="Arial"/>
                <a:cs typeface="Arial"/>
              </a:rPr>
              <a:t>Each node is a multi-core shared memory computer running its own Linux operating system.</a:t>
            </a:r>
          </a:p>
          <a:p>
            <a:pPr marL="800100" lvl="1" indent="-342900">
              <a:buFont typeface="Lucida Grande"/>
              <a:buChar char="-"/>
            </a:pPr>
            <a:r>
              <a:rPr lang="en-US" sz="2400" dirty="0" smtClean="0">
                <a:latin typeface="Arial"/>
                <a:cs typeface="Arial"/>
              </a:rPr>
              <a:t>Many such nodes connected in distributed configuration.</a:t>
            </a:r>
          </a:p>
          <a:p>
            <a:pPr marL="800100" lvl="1" indent="-342900">
              <a:buFont typeface="Lucida Grande"/>
              <a:buChar char="-"/>
            </a:pPr>
            <a:r>
              <a:rPr lang="en-US" sz="2400" dirty="0" smtClean="0">
                <a:latin typeface="Arial"/>
                <a:cs typeface="Arial"/>
              </a:rPr>
              <a:t>Each cores sees only the memory on its own node.</a:t>
            </a:r>
          </a:p>
        </p:txBody>
      </p:sp>
      <p:grpSp>
        <p:nvGrpSpPr>
          <p:cNvPr id="5" name="Group 4"/>
          <p:cNvGrpSpPr/>
          <p:nvPr/>
        </p:nvGrpSpPr>
        <p:grpSpPr>
          <a:xfrm>
            <a:off x="-177800" y="4038600"/>
            <a:ext cx="9448800" cy="1756336"/>
            <a:chOff x="-177800" y="4038600"/>
            <a:chExt cx="9448800" cy="1756336"/>
          </a:xfrm>
        </p:grpSpPr>
        <p:pic>
          <p:nvPicPr>
            <p:cNvPr id="3" name="Picture 2"/>
            <p:cNvPicPr>
              <a:picLocks noChangeAspect="1"/>
            </p:cNvPicPr>
            <p:nvPr/>
          </p:nvPicPr>
          <p:blipFill rotWithShape="1">
            <a:blip r:embed="rId3"/>
            <a:srcRect l="7116"/>
            <a:stretch/>
          </p:blipFill>
          <p:spPr>
            <a:xfrm>
              <a:off x="-177800" y="4038600"/>
              <a:ext cx="9448800" cy="1756336"/>
            </a:xfrm>
            <a:prstGeom prst="rect">
              <a:avLst/>
            </a:prstGeom>
          </p:spPr>
        </p:pic>
        <p:sp>
          <p:nvSpPr>
            <p:cNvPr id="4" name="Rectangle 3"/>
            <p:cNvSpPr/>
            <p:nvPr/>
          </p:nvSpPr>
          <p:spPr>
            <a:xfrm>
              <a:off x="-177800" y="5410200"/>
              <a:ext cx="3175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906009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57200" y="6356350"/>
            <a:ext cx="372916" cy="365125"/>
          </a:xfrm>
        </p:spPr>
        <p:txBody>
          <a:bodyPr/>
          <a:lstStyle/>
          <a:p>
            <a:fld id="{7FCFE262-5BD4-0446-A00F-0259D4BA9D77}" type="slidenum">
              <a:rPr lang="en-US" smtClean="0">
                <a:solidFill>
                  <a:prstClr val="black">
                    <a:tint val="75000"/>
                  </a:prstClr>
                </a:solidFill>
                <a:latin typeface="Calibri"/>
              </a:rPr>
              <a:pPr/>
              <a:t>9</a:t>
            </a:fld>
            <a:endParaRPr lang="en-US" dirty="0">
              <a:solidFill>
                <a:prstClr val="black">
                  <a:tint val="75000"/>
                </a:prstClr>
              </a:solidFill>
              <a:latin typeface="Calibri"/>
            </a:endParaRPr>
          </a:p>
        </p:txBody>
      </p:sp>
      <p:sp>
        <p:nvSpPr>
          <p:cNvPr id="8" name="Title 7"/>
          <p:cNvSpPr txBox="1">
            <a:spLocks/>
          </p:cNvSpPr>
          <p:nvPr/>
        </p:nvSpPr>
        <p:spPr>
          <a:xfrm>
            <a:off x="310896" y="173736"/>
            <a:ext cx="7757030" cy="694944"/>
          </a:xfrm>
          <a:prstGeom prst="rect">
            <a:avLst/>
          </a:prstGeom>
        </p:spPr>
        <p:txBody>
          <a:bodyPr vert="horz" lIns="91440" tIns="45720" rIns="91440" bIns="45720" rtlCol="0" anchor="ctr">
            <a:normAutofit/>
          </a:bodyPr>
          <a:lstStyle>
            <a:lvl1pPr algn="l" defTabSz="457200" rtl="0" eaLnBrk="1" latinLnBrk="0" hangingPunct="1">
              <a:spcBef>
                <a:spcPct val="0"/>
              </a:spcBef>
              <a:buNone/>
              <a:defRPr lang="en-US" sz="4400" kern="1200" dirty="0" smtClean="0">
                <a:solidFill>
                  <a:schemeClr val="bg1"/>
                </a:solidFill>
                <a:latin typeface="Impact"/>
                <a:ea typeface="+mj-ea"/>
                <a:cs typeface="Impact"/>
              </a:defRPr>
            </a:lvl1pPr>
          </a:lstStyle>
          <a:p>
            <a:pPr>
              <a:defRPr/>
            </a:pPr>
            <a:r>
              <a:rPr lang="en-US" sz="3600" dirty="0" smtClean="0">
                <a:solidFill>
                  <a:prstClr val="white"/>
                </a:solidFill>
              </a:rPr>
              <a:t>Programming Models</a:t>
            </a:r>
            <a:endParaRPr sz="3600" dirty="0">
              <a:solidFill>
                <a:prstClr val="white"/>
              </a:solidFill>
            </a:endParaRPr>
          </a:p>
        </p:txBody>
      </p:sp>
      <p:sp>
        <p:nvSpPr>
          <p:cNvPr id="35" name="TextBox 34"/>
          <p:cNvSpPr txBox="1"/>
          <p:nvPr/>
        </p:nvSpPr>
        <p:spPr>
          <a:xfrm>
            <a:off x="310896" y="1193800"/>
            <a:ext cx="8515604" cy="1938992"/>
          </a:xfrm>
          <a:prstGeom prst="rect">
            <a:avLst/>
          </a:prstGeom>
          <a:noFill/>
        </p:spPr>
        <p:txBody>
          <a:bodyPr wrap="square" rtlCol="0">
            <a:spAutoFit/>
          </a:bodyPr>
          <a:lstStyle/>
          <a:p>
            <a:pPr marL="285750" indent="-285750">
              <a:buFont typeface="Arial"/>
              <a:buChar char="•"/>
            </a:pPr>
            <a:r>
              <a:rPr lang="en-US" sz="2400" dirty="0" smtClean="0">
                <a:latin typeface="Arial"/>
                <a:cs typeface="Arial"/>
              </a:rPr>
              <a:t>Programming models vary.</a:t>
            </a:r>
          </a:p>
          <a:p>
            <a:pPr marL="800100" lvl="1" indent="-342900">
              <a:buFont typeface="Lucida Grande"/>
              <a:buChar char="-"/>
            </a:pPr>
            <a:r>
              <a:rPr lang="en-US" sz="2400" dirty="0" smtClean="0">
                <a:latin typeface="Arial"/>
                <a:cs typeface="Arial"/>
              </a:rPr>
              <a:t>Pure MPI: ignore shared memory</a:t>
            </a:r>
          </a:p>
          <a:p>
            <a:pPr marL="800100" lvl="1" indent="-342900">
              <a:buFont typeface="Lucida Grande"/>
              <a:buChar char="-"/>
            </a:pPr>
            <a:r>
              <a:rPr lang="en-US" sz="2400" dirty="0" smtClean="0">
                <a:latin typeface="Arial"/>
                <a:cs typeface="Arial"/>
              </a:rPr>
              <a:t>Pure </a:t>
            </a:r>
            <a:r>
              <a:rPr lang="en-US" sz="2400" dirty="0" err="1" smtClean="0">
                <a:latin typeface="Arial"/>
                <a:cs typeface="Arial"/>
              </a:rPr>
              <a:t>OpenMP</a:t>
            </a:r>
            <a:r>
              <a:rPr lang="en-US" sz="2400" dirty="0" smtClean="0">
                <a:latin typeface="Arial"/>
                <a:cs typeface="Arial"/>
              </a:rPr>
              <a:t>: confine yourself to one node</a:t>
            </a:r>
          </a:p>
          <a:p>
            <a:pPr marL="800100" lvl="1" indent="-342900">
              <a:buFont typeface="Lucida Grande"/>
              <a:buChar char="-"/>
            </a:pPr>
            <a:r>
              <a:rPr lang="en-US" sz="2400" dirty="0" smtClean="0">
                <a:latin typeface="Arial"/>
                <a:cs typeface="Arial"/>
              </a:rPr>
              <a:t>Hybrid: mix MPI and </a:t>
            </a:r>
            <a:r>
              <a:rPr lang="en-US" sz="2400" dirty="0" err="1" smtClean="0">
                <a:latin typeface="Arial"/>
                <a:cs typeface="Arial"/>
              </a:rPr>
              <a:t>OpenMP</a:t>
            </a:r>
            <a:endParaRPr lang="en-US" sz="2400" dirty="0" smtClean="0">
              <a:latin typeface="Arial"/>
              <a:cs typeface="Arial"/>
            </a:endParaRPr>
          </a:p>
          <a:p>
            <a:pPr marL="800100" lvl="1" indent="-342900">
              <a:buFont typeface="Lucida Grande"/>
              <a:buChar char="-"/>
            </a:pPr>
            <a:r>
              <a:rPr lang="en-US" sz="2400" dirty="0" smtClean="0">
                <a:latin typeface="Arial"/>
                <a:cs typeface="Arial"/>
              </a:rPr>
              <a:t>Accelerators/Co-processors: GPU or Intel Xeon Phi</a:t>
            </a:r>
          </a:p>
        </p:txBody>
      </p:sp>
      <p:grpSp>
        <p:nvGrpSpPr>
          <p:cNvPr id="5" name="Group 4"/>
          <p:cNvGrpSpPr/>
          <p:nvPr/>
        </p:nvGrpSpPr>
        <p:grpSpPr>
          <a:xfrm>
            <a:off x="-177800" y="4038600"/>
            <a:ext cx="9448800" cy="1756336"/>
            <a:chOff x="-177800" y="4038600"/>
            <a:chExt cx="9448800" cy="1756336"/>
          </a:xfrm>
        </p:grpSpPr>
        <p:pic>
          <p:nvPicPr>
            <p:cNvPr id="3" name="Picture 2"/>
            <p:cNvPicPr>
              <a:picLocks noChangeAspect="1"/>
            </p:cNvPicPr>
            <p:nvPr/>
          </p:nvPicPr>
          <p:blipFill rotWithShape="1">
            <a:blip r:embed="rId3"/>
            <a:srcRect l="7116"/>
            <a:stretch/>
          </p:blipFill>
          <p:spPr>
            <a:xfrm>
              <a:off x="-177800" y="4038600"/>
              <a:ext cx="9448800" cy="1756336"/>
            </a:xfrm>
            <a:prstGeom prst="rect">
              <a:avLst/>
            </a:prstGeom>
          </p:spPr>
        </p:pic>
        <p:sp>
          <p:nvSpPr>
            <p:cNvPr id="4" name="Rectangle 3"/>
            <p:cNvSpPr/>
            <p:nvPr/>
          </p:nvSpPr>
          <p:spPr>
            <a:xfrm>
              <a:off x="-177800" y="5410200"/>
              <a:ext cx="3175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334361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11204</TotalTime>
  <Words>2955</Words>
  <Application>Microsoft Macintosh PowerPoint</Application>
  <PresentationFormat>On-screen Show (4:3)</PresentationFormat>
  <Paragraphs>649</Paragraphs>
  <Slides>55</Slides>
  <Notes>33</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65" baseType="lpstr">
      <vt:lpstr>Arail</vt:lpstr>
      <vt:lpstr>Arial</vt:lpstr>
      <vt:lpstr>Calibri</vt:lpstr>
      <vt:lpstr>Courier New</vt:lpstr>
      <vt:lpstr>Impact</vt:lpstr>
      <vt:lpstr>Lucida Grande</vt:lpstr>
      <vt:lpstr>Office Theme</vt:lpstr>
      <vt:lpstr>1_Office Theme</vt:lpstr>
      <vt:lpstr>2_Office Theme</vt:lpstr>
      <vt:lpstr>Equation</vt:lpstr>
      <vt:lpstr>Scholar</vt:lpstr>
      <vt:lpstr>Homework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Purdue University</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Dietz</dc:creator>
  <cp:lastModifiedBy>Ningyu Ma</cp:lastModifiedBy>
  <cp:revision>253</cp:revision>
  <dcterms:created xsi:type="dcterms:W3CDTF">2015-10-16T18:20:03Z</dcterms:created>
  <dcterms:modified xsi:type="dcterms:W3CDTF">2017-02-16T04:58:19Z</dcterms:modified>
</cp:coreProperties>
</file>